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10287000" cx="18288000"/>
  <p:notesSz cx="6858000" cy="9144000"/>
  <p:embeddedFontLst>
    <p:embeddedFont>
      <p:font typeface="Caveat"/>
      <p:regular r:id="rId17"/>
      <p:bold r:id="rId18"/>
    </p:embeddedFont>
    <p:embeddedFont>
      <p:font typeface="Arimo"/>
      <p:bold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1" roundtripDataSignature="AMtx7mhXvh4PvYNa0WzXD1sDEpBz+vx6M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imo-boldItalic.fntdata"/><Relationship Id="rId11" Type="http://schemas.openxmlformats.org/officeDocument/2006/relationships/slide" Target="slides/slide6.xml"/><Relationship Id="rId10" Type="http://schemas.openxmlformats.org/officeDocument/2006/relationships/slide" Target="slides/slide5.xml"/><Relationship Id="rId21"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Cavea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Arimo-bold.fntdata"/><Relationship Id="rId6" Type="http://schemas.openxmlformats.org/officeDocument/2006/relationships/slide" Target="slides/slide1.xml"/><Relationship Id="rId18" Type="http://schemas.openxmlformats.org/officeDocument/2006/relationships/font" Target="fonts/Cavea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_5jW5903oeg&amp;t=13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areeronestop.org/Videos/careeronestop-videos.aspx?videocode=11305100"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G4GirNvTHY?si=dCSIkwsiIxmWK-ni"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hiomfg.com/wp-content/uploads/2025/11/MakingOhio_GroupActivity_TennisBallTransfer.pdf" TargetMode="External"/><Relationship Id="rId3" Type="http://schemas.openxmlformats.org/officeDocument/2006/relationships/hyperlink" Target="https://www.ohiomfg.com/wp-content/uploads/2025/11/MakingOhio_GroupActivity_TennisBallTransfer.pdf" TargetMode="External"/><Relationship Id="rId4" Type="http://schemas.openxmlformats.org/officeDocument/2006/relationships/hyperlink" Target="https://myoma.ohiomfg.com/MyOMA/WF/YouthTools.aspx#Outreach"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hiomfg.com/wp-content/uploads/2025/11/MakingOhio_GroupActivity_TennisBallTransfer.pdf"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hiomfg.com/wp-content/uploads/2025/11/MakingOhio_GroupActivity_TennisBallTransfer.pdf"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 Tip: Upload or open videos in new window to help ensure smooth transitions. Cue to eliminate ads.</a:t>
            </a:r>
            <a:endParaRPr/>
          </a:p>
        </p:txBody>
      </p:sp>
      <p:sp>
        <p:nvSpPr>
          <p:cNvPr id="87" name="Google Shape;87;p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0: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Today’s Advanced Manufacturing offers </a:t>
            </a:r>
            <a:r>
              <a:rPr lang="en-US"/>
              <a:t>competitive</a:t>
            </a:r>
            <a:r>
              <a:rPr lang="en-US"/>
              <a:t> wages, training, and promotional opportunities.</a:t>
            </a:r>
            <a:endParaRPr/>
          </a:p>
          <a:p>
            <a:pPr indent="0" lvl="0" marL="0" rtl="0" algn="l">
              <a:spcBef>
                <a:spcPts val="0"/>
              </a:spcBef>
              <a:spcAft>
                <a:spcPts val="0"/>
              </a:spcAft>
              <a:buNone/>
            </a:pPr>
            <a:br>
              <a:rPr lang="en-US"/>
            </a:br>
            <a:r>
              <a:rPr i="0" lang="en-US" u="none" strike="noStrike">
                <a:solidFill>
                  <a:srgbClr val="000000"/>
                </a:solidFill>
              </a:rPr>
              <a:t>Review Pathway Options (discussed in Presentation #1)</a:t>
            </a:r>
            <a:endParaRPr/>
          </a:p>
          <a:p>
            <a:pPr indent="-76200" lvl="0" marL="0" rtl="0" algn="l">
              <a:spcBef>
                <a:spcPts val="0"/>
              </a:spcBef>
              <a:spcAft>
                <a:spcPts val="0"/>
              </a:spcAft>
              <a:buClr>
                <a:srgbClr val="222222"/>
              </a:buClr>
              <a:buSzPts val="1200"/>
              <a:buFont typeface="Calibri"/>
              <a:buChar char="•"/>
            </a:pPr>
            <a:r>
              <a:rPr i="0" lang="en-US" u="none" strike="noStrike">
                <a:solidFill>
                  <a:srgbClr val="222222"/>
                </a:solidFill>
              </a:rPr>
              <a:t>STEAM and STEM classes currently available in schools</a:t>
            </a:r>
            <a:endParaRPr/>
          </a:p>
          <a:p>
            <a:pPr indent="-76200" lvl="0" marL="0" rtl="0" algn="l">
              <a:spcBef>
                <a:spcPts val="0"/>
              </a:spcBef>
              <a:spcAft>
                <a:spcPts val="0"/>
              </a:spcAft>
              <a:buClr>
                <a:srgbClr val="222222"/>
              </a:buClr>
              <a:buSzPts val="1200"/>
              <a:buFont typeface="Calibri"/>
              <a:buChar char="•"/>
            </a:pPr>
            <a:r>
              <a:rPr i="0" lang="en-US" u="none" strike="noStrike">
                <a:solidFill>
                  <a:srgbClr val="222222"/>
                </a:solidFill>
              </a:rPr>
              <a:t>Entry through multiple higher education routes: short and longer term badging and certificate programs, apprenticeships, intern and externships, and degree programs at community colleges and universities, and through Ohio Technical Training Centers</a:t>
            </a:r>
            <a:endParaRPr/>
          </a:p>
          <a:p>
            <a:pPr indent="-76200" lvl="0" marL="0" rtl="0" algn="l">
              <a:spcBef>
                <a:spcPts val="0"/>
              </a:spcBef>
              <a:spcAft>
                <a:spcPts val="0"/>
              </a:spcAft>
              <a:buClr>
                <a:srgbClr val="222222"/>
              </a:buClr>
              <a:buSzPts val="1200"/>
              <a:buFont typeface="Calibri"/>
              <a:buChar char="•"/>
            </a:pPr>
            <a:r>
              <a:rPr lang="en-US">
                <a:solidFill>
                  <a:srgbClr val="222222"/>
                </a:solidFill>
              </a:rPr>
              <a:t>Remind students that tuition assistance is an option for many and numerous</a:t>
            </a:r>
            <a:r>
              <a:rPr i="0" lang="en-US" u="none" strike="noStrike">
                <a:solidFill>
                  <a:srgbClr val="222222"/>
                </a:solidFill>
              </a:rPr>
              <a:t> companies offer tuition reimbursement and paid training</a:t>
            </a:r>
            <a:endParaRPr/>
          </a:p>
          <a:p>
            <a:pPr indent="0" lvl="0" marL="0" rtl="0" algn="l">
              <a:spcBef>
                <a:spcPts val="0"/>
              </a:spcBef>
              <a:spcAft>
                <a:spcPts val="0"/>
              </a:spcAft>
              <a:buNone/>
            </a:pPr>
            <a:r>
              <a:t/>
            </a:r>
            <a:endParaRPr/>
          </a:p>
        </p:txBody>
      </p:sp>
      <p:sp>
        <p:nvSpPr>
          <p:cNvPr id="246" name="Google Shape;246;p1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1: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p1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Leave materials and POC for teacher and counselors</a:t>
            </a:r>
            <a:endParaRPr/>
          </a:p>
        </p:txBody>
      </p:sp>
      <p:sp>
        <p:nvSpPr>
          <p:cNvPr id="261" name="Google Shape;261;p1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Advanced Manufacturing in Ohio. 2023. 00:02:03. Jobs Ohio.  </a:t>
            </a:r>
            <a:r>
              <a:rPr b="0" i="0" lang="en-US" u="sng" strike="noStrike">
                <a:solidFill>
                  <a:schemeClr val="hlink"/>
                </a:solidFill>
                <a:latin typeface="Calibri"/>
                <a:ea typeface="Calibri"/>
                <a:cs typeface="Calibri"/>
                <a:sym typeface="Calibri"/>
                <a:hlinkClick r:id="rId2"/>
              </a:rPr>
              <a:t>https://www.youtube.com/watch?v=_5jW5903oeg&amp;t=13s</a:t>
            </a:r>
            <a:endParaRPr/>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Combines science, technology, and creativity to make products that shape modern life.</a:t>
            </a:r>
            <a:endParaRPr/>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Involves robotics, chemistry, precision materials, and automation</a:t>
            </a:r>
            <a:endParaRPr/>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Build everything from medical devices to jet engines to clean energy systems.</a:t>
            </a:r>
            <a:endParaRPr/>
          </a:p>
          <a:p>
            <a:pPr indent="0" lvl="0" marL="0" rtl="0" algn="l">
              <a:spcBef>
                <a:spcPts val="0"/>
              </a:spcBef>
              <a:spcAft>
                <a:spcPts val="0"/>
              </a:spcAft>
              <a:buNone/>
            </a:pPr>
            <a:r>
              <a:rPr b="1" i="0" lang="en-US" u="none" strike="noStrike">
                <a:solidFill>
                  <a:srgbClr val="000000"/>
                </a:solidFill>
                <a:latin typeface="Calibri"/>
                <a:ea typeface="Calibri"/>
                <a:cs typeface="Calibri"/>
                <a:sym typeface="Calibri"/>
              </a:rPr>
              <a:t>Uses digital tools and sustainability to improve production and reduce waste.</a:t>
            </a:r>
            <a:r>
              <a:rPr b="0" i="0" lang="en-US" u="none" strike="noStrike">
                <a:solidFill>
                  <a:srgbClr val="000000"/>
                </a:solidFill>
                <a:latin typeface="Arial"/>
                <a:ea typeface="Arial"/>
                <a:cs typeface="Arial"/>
                <a:sym typeface="Arial"/>
              </a:rPr>
              <a:t>What’s the coolest piece of technology you’ve seen lately?  Someone made that!</a:t>
            </a:r>
            <a:endParaRPr b="0"/>
          </a:p>
          <a:p>
            <a:pPr indent="0" lvl="0" marL="0" rtl="0" algn="l">
              <a:spcBef>
                <a:spcPts val="0"/>
              </a:spcBef>
              <a:spcAft>
                <a:spcPts val="0"/>
              </a:spcAft>
              <a:buNone/>
            </a:pPr>
            <a:r>
              <a:t/>
            </a:r>
            <a:endParaRPr/>
          </a:p>
        </p:txBody>
      </p:sp>
      <p:sp>
        <p:nvSpPr>
          <p:cNvPr id="109" name="Google Shape;109;p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Insert demonstration. SME will need to supply materials and content. Up to 10 minutes available. If no demonstration is planned, go to next slide.</a:t>
            </a:r>
            <a:endParaRPr/>
          </a:p>
        </p:txBody>
      </p:sp>
      <p:sp>
        <p:nvSpPr>
          <p:cNvPr id="119" name="Google Shape;119;p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4: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u="none" strike="noStrike">
                <a:solidFill>
                  <a:srgbClr val="000000"/>
                </a:solidFill>
                <a:latin typeface="Arial"/>
                <a:ea typeface="Arial"/>
                <a:cs typeface="Arial"/>
                <a:sym typeface="Arial"/>
              </a:rPr>
              <a:t>Combines robotics, data analytics, and problem solving to ensure everythings from food to fuel is made efficiently and safely.</a:t>
            </a:r>
            <a:endParaRPr>
              <a:latin typeface="Arial"/>
              <a:ea typeface="Arial"/>
              <a:cs typeface="Arial"/>
              <a:sym typeface="Arial"/>
            </a:endParaRPr>
          </a:p>
          <a:p>
            <a:pPr indent="0" lvl="0" marL="0" rtl="0" algn="l">
              <a:spcBef>
                <a:spcPts val="0"/>
              </a:spcBef>
              <a:spcAft>
                <a:spcPts val="0"/>
              </a:spcAft>
              <a:buNone/>
            </a:pPr>
            <a:r>
              <a:rPr i="0" lang="en-US" u="none" strike="noStrike">
                <a:solidFill>
                  <a:srgbClr val="000000"/>
                </a:solidFill>
                <a:latin typeface="Arial"/>
                <a:ea typeface="Arial"/>
                <a:cs typeface="Arial"/>
                <a:sym typeface="Arial"/>
              </a:rPr>
              <a:t>Say, “What products do you think are still made by hand?”  “What might robots help improve?”</a:t>
            </a:r>
            <a:endParaRPr>
              <a:latin typeface="Arial"/>
              <a:ea typeface="Arial"/>
              <a:cs typeface="Arial"/>
              <a:sym typeface="Arial"/>
            </a:endParaRPr>
          </a:p>
          <a:p>
            <a:pPr indent="0" lvl="0" marL="0" rtl="0" algn="l">
              <a:spcBef>
                <a:spcPts val="0"/>
              </a:spcBef>
              <a:spcAft>
                <a:spcPts val="0"/>
              </a:spcAft>
              <a:buNone/>
            </a:pPr>
            <a:r>
              <a:rPr i="0" lang="en-US" u="none" strike="noStrike">
                <a:solidFill>
                  <a:srgbClr val="000000"/>
                </a:solidFill>
                <a:latin typeface="Arial"/>
                <a:ea typeface="Arial"/>
                <a:cs typeface="Arial"/>
                <a:sym typeface="Arial"/>
              </a:rPr>
              <a:t>Share video.. </a:t>
            </a:r>
            <a:r>
              <a:rPr i="0" lang="en-US" u="sng" strike="noStrike">
                <a:solidFill>
                  <a:srgbClr val="2200CC"/>
                </a:solidFill>
                <a:latin typeface="Arial"/>
                <a:ea typeface="Arial"/>
                <a:cs typeface="Arial"/>
                <a:sym typeface="Arial"/>
                <a:hlinkClick r:id="rId2">
                  <a:extLst>
                    <a:ext uri="{A12FA001-AC4F-418D-AE19-62706E023703}">
                      <ahyp:hlinkClr val="tx"/>
                    </a:ext>
                  </a:extLst>
                </a:hlinkClick>
              </a:rPr>
              <a:t>https://www.careeronestop.org/Videos/careeronestop-videos.aspx?videocode=11305100</a:t>
            </a:r>
            <a:endParaRPr>
              <a:latin typeface="Arial"/>
              <a:ea typeface="Arial"/>
              <a:cs typeface="Arial"/>
              <a:sym typeface="Arial"/>
            </a:endParaRPr>
          </a:p>
          <a:p>
            <a:pPr indent="0" lvl="0" marL="0" rtl="0" algn="l">
              <a:spcBef>
                <a:spcPts val="0"/>
              </a:spcBef>
              <a:spcAft>
                <a:spcPts val="0"/>
              </a:spcAft>
              <a:buNone/>
            </a:pPr>
            <a:r>
              <a:rPr i="0" lang="en-US" u="none" strike="noStrike">
                <a:solidFill>
                  <a:srgbClr val="000000"/>
                </a:solidFill>
                <a:latin typeface="Arial"/>
                <a:ea typeface="Arial"/>
                <a:cs typeface="Arial"/>
                <a:sym typeface="Arial"/>
              </a:rPr>
              <a:t>A Day in the Life Industrial Production Manager, Career OneStop.  00:01:32   </a:t>
            </a:r>
            <a:endParaRPr>
              <a:latin typeface="Arial"/>
              <a:ea typeface="Arial"/>
              <a:cs typeface="Arial"/>
              <a:sym typeface="Arial"/>
            </a:endParaRPr>
          </a:p>
          <a:p>
            <a:pPr indent="0" lvl="0" marL="0" rtl="0" algn="ctr">
              <a:spcBef>
                <a:spcPts val="0"/>
              </a:spcBef>
              <a:spcAft>
                <a:spcPts val="0"/>
              </a:spcAft>
              <a:buNone/>
            </a:pPr>
            <a:br>
              <a:rPr lang="en-US">
                <a:latin typeface="Arial"/>
                <a:ea typeface="Arial"/>
                <a:cs typeface="Arial"/>
                <a:sym typeface="Arial"/>
              </a:rPr>
            </a:br>
            <a:endParaRPr>
              <a:latin typeface="Arial"/>
              <a:ea typeface="Arial"/>
              <a:cs typeface="Arial"/>
              <a:sym typeface="Arial"/>
            </a:endParaRPr>
          </a:p>
        </p:txBody>
      </p:sp>
      <p:sp>
        <p:nvSpPr>
          <p:cNvPr id="126" name="Google Shape;126;p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45" name="Google Shape;145;p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146" name="Google Shape;146;p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000000"/>
                </a:solidFill>
                <a:latin typeface="Arial"/>
                <a:ea typeface="Arial"/>
                <a:cs typeface="Arial"/>
                <a:sym typeface="Arial"/>
              </a:rPr>
              <a:t>BioManufacturing - Optional </a:t>
            </a:r>
            <a:r>
              <a:rPr b="0" i="0" lang="en-US" u="none" strike="noStrike">
                <a:solidFill>
                  <a:srgbClr val="000000"/>
                </a:solidFill>
                <a:latin typeface="Arial"/>
                <a:ea typeface="Arial"/>
                <a:cs typeface="Arial"/>
                <a:sym typeface="Arial"/>
              </a:rPr>
              <a:t>Video: Vertex Pharmaceuticals, MA. A Day in the Life of a Medicinal Chemist. 2023.</a:t>
            </a:r>
            <a:endParaRPr b="0"/>
          </a:p>
          <a:p>
            <a:pPr indent="0" lvl="0" marL="0" rtl="0" algn="l">
              <a:spcBef>
                <a:spcPts val="0"/>
              </a:spcBef>
              <a:spcAft>
                <a:spcPts val="0"/>
              </a:spcAft>
              <a:buNone/>
            </a:pPr>
            <a:r>
              <a:rPr b="0" i="0" lang="en-US" u="sng" strike="noStrike">
                <a:solidFill>
                  <a:srgbClr val="0000FF"/>
                </a:solidFill>
                <a:latin typeface="Arial"/>
                <a:ea typeface="Arial"/>
                <a:cs typeface="Arial"/>
                <a:sym typeface="Arial"/>
                <a:hlinkClick r:id="rId2">
                  <a:extLst>
                    <a:ext uri="{A12FA001-AC4F-418D-AE19-62706E023703}">
                      <ahyp:hlinkClr val="tx"/>
                    </a:ext>
                  </a:extLst>
                </a:hlinkClick>
              </a:rPr>
              <a:t>https://youtu.be/-G4GirNvTHY?si=dCSIkwsiIxmWK-ni</a:t>
            </a:r>
            <a:r>
              <a:rPr b="0" i="0" lang="en-US" u="none" strike="noStrike">
                <a:solidFill>
                  <a:srgbClr val="000000"/>
                </a:solidFill>
                <a:latin typeface="Arial"/>
                <a:ea typeface="Arial"/>
                <a:cs typeface="Arial"/>
                <a:sym typeface="Arial"/>
              </a:rPr>
              <a:t>  00:02:25</a:t>
            </a:r>
            <a:endParaRPr b="0"/>
          </a:p>
          <a:p>
            <a:pPr indent="0" lvl="0" marL="0" rtl="0" algn="l">
              <a:spcBef>
                <a:spcPts val="0"/>
              </a:spcBef>
              <a:spcAft>
                <a:spcPts val="0"/>
              </a:spcAft>
              <a:buNone/>
            </a:pPr>
            <a:br>
              <a:rPr lang="en-US"/>
            </a:br>
            <a:endParaRPr/>
          </a:p>
        </p:txBody>
      </p:sp>
      <p:sp>
        <p:nvSpPr>
          <p:cNvPr id="148" name="Google Shape;148;p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49" name="Google Shape;149;p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67" name="Google Shape;167;p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168" name="Google Shape;168;p6: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000000"/>
                </a:solidFill>
              </a:rPr>
              <a:t>Dis</a:t>
            </a:r>
            <a:r>
              <a:rPr i="0" lang="en-US" u="none" strike="noStrike">
                <a:solidFill>
                  <a:srgbClr val="000000"/>
                </a:solidFill>
              </a:rPr>
              <a:t>cuss careers that design and build systems to move people and products efficiently.“How will people travel 50 years from now?”  “Cars, drones, or something new?”</a:t>
            </a:r>
            <a:endParaRPr/>
          </a:p>
          <a:p>
            <a:pPr indent="0" lvl="0" marL="0" rtl="0" algn="l">
              <a:spcBef>
                <a:spcPts val="0"/>
              </a:spcBef>
              <a:spcAft>
                <a:spcPts val="0"/>
              </a:spcAft>
              <a:buNone/>
            </a:pPr>
            <a:r>
              <a:t/>
            </a:r>
            <a:endParaRPr/>
          </a:p>
        </p:txBody>
      </p:sp>
      <p:sp>
        <p:nvSpPr>
          <p:cNvPr id="170" name="Google Shape;170;p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71" name="Google Shape;171;p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7: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800" u="sng" strike="noStrike">
              <a:solidFill>
                <a:srgbClr val="2200CC"/>
              </a:solidFill>
              <a:latin typeface="Arial"/>
              <a:ea typeface="Arial"/>
              <a:cs typeface="Arial"/>
              <a:sym typeface="Arial"/>
              <a:hlinkClick r:id="rId2">
                <a:extLst>
                  <a:ext uri="{A12FA001-AC4F-418D-AE19-62706E023703}">
                    <ahyp:hlinkClr val="tx"/>
                  </a:ext>
                </a:extLst>
              </a:hlinkClick>
            </a:endParaRPr>
          </a:p>
          <a:p>
            <a:pPr indent="0" lvl="0" marL="0" rtl="0" algn="l">
              <a:spcBef>
                <a:spcPts val="0"/>
              </a:spcBef>
              <a:spcAft>
                <a:spcPts val="0"/>
              </a:spcAft>
              <a:buNone/>
            </a:pPr>
            <a:r>
              <a:rPr b="0" i="0" lang="en-US" u="sng" strike="noStrike">
                <a:solidFill>
                  <a:srgbClr val="2200CC"/>
                </a:solidFill>
                <a:latin typeface="Arial"/>
                <a:ea typeface="Arial"/>
                <a:cs typeface="Arial"/>
                <a:sym typeface="Arial"/>
                <a:hlinkClick r:id="rId3">
                  <a:extLst>
                    <a:ext uri="{A12FA001-AC4F-418D-AE19-62706E023703}">
                      <ahyp:hlinkClr val="tx"/>
                    </a:ext>
                  </a:extLst>
                </a:hlinkClick>
              </a:rPr>
              <a:t>https://www.ohiomfg.com/wp-content/uploads/2025/11/MakingOhio_GroupActivity_TennisBallTransfer.pdf</a:t>
            </a:r>
            <a:r>
              <a:rPr b="0" i="0" lang="en-US" u="none" strike="noStrike">
                <a:solidFill>
                  <a:srgbClr val="000000"/>
                </a:solidFill>
                <a:latin typeface="Arial"/>
                <a:ea typeface="Arial"/>
                <a:cs typeface="Arial"/>
                <a:sym typeface="Arial"/>
              </a:rPr>
              <a:t>   </a:t>
            </a:r>
            <a:r>
              <a:rPr b="0" i="1" lang="en-US" u="none" strike="noStrike">
                <a:solidFill>
                  <a:srgbClr val="000000"/>
                </a:solidFill>
                <a:latin typeface="Arial"/>
                <a:ea typeface="Arial"/>
                <a:cs typeface="Arial"/>
                <a:sym typeface="Arial"/>
              </a:rPr>
              <a:t>Tennis Ball Transfer</a:t>
            </a:r>
            <a:r>
              <a:rPr b="0" i="0" lang="en-US" u="none" strike="noStrike">
                <a:solidFill>
                  <a:srgbClr val="000000"/>
                </a:solidFill>
                <a:latin typeface="Arial"/>
                <a:ea typeface="Arial"/>
                <a:cs typeface="Arial"/>
                <a:sym typeface="Arial"/>
              </a:rPr>
              <a:t>. MakingOhio. See Guide #3 for full instructions.</a:t>
            </a:r>
            <a:endParaRPr/>
          </a:p>
          <a:p>
            <a:pPr indent="0" lvl="0" marL="0" rtl="0" algn="l">
              <a:spcBef>
                <a:spcPts val="0"/>
              </a:spcBef>
              <a:spcAft>
                <a:spcPts val="0"/>
              </a:spcAft>
              <a:buNone/>
            </a:pPr>
            <a:r>
              <a:t/>
            </a:r>
            <a:endParaRPr b="0" i="0" u="none" strike="noStrike">
              <a:solidFill>
                <a:srgbClr val="000000"/>
              </a:solidFill>
              <a:latin typeface="Arial"/>
              <a:ea typeface="Arial"/>
              <a:cs typeface="Arial"/>
              <a:sym typeface="Arial"/>
            </a:endParaRPr>
          </a:p>
          <a:p>
            <a:pPr indent="0" lvl="0" marL="0" rtl="0" algn="l">
              <a:spcBef>
                <a:spcPts val="0"/>
              </a:spcBef>
              <a:spcAft>
                <a:spcPts val="0"/>
              </a:spcAft>
              <a:buNone/>
            </a:pPr>
            <a:r>
              <a:rPr b="0" i="0" lang="en-US" u="none" strike="noStrike">
                <a:solidFill>
                  <a:srgbClr val="000000"/>
                </a:solidFill>
                <a:latin typeface="Arial"/>
                <a:ea typeface="Arial"/>
                <a:cs typeface="Arial"/>
                <a:sym typeface="Arial"/>
              </a:rPr>
              <a:t>Optional Activities can be found at: </a:t>
            </a:r>
            <a:r>
              <a:rPr b="0" i="0" lang="en-US" u="sng" strike="noStrike">
                <a:solidFill>
                  <a:srgbClr val="2200CC"/>
                </a:solidFill>
                <a:latin typeface="Arial"/>
                <a:ea typeface="Arial"/>
                <a:cs typeface="Arial"/>
                <a:sym typeface="Arial"/>
                <a:hlinkClick r:id="rId4">
                  <a:extLst>
                    <a:ext uri="{A12FA001-AC4F-418D-AE19-62706E023703}">
                      <ahyp:hlinkClr val="tx"/>
                    </a:ext>
                  </a:extLst>
                </a:hlinkClick>
              </a:rPr>
              <a:t>https://myoma.ohiomfg.com/MyOMA/WF/YouthTools.aspx#Outreach</a:t>
            </a:r>
            <a:r>
              <a:rPr b="0" i="0" lang="en-US" u="none" strike="noStrike">
                <a:solidFill>
                  <a:srgbClr val="000000"/>
                </a:solidFill>
                <a:latin typeface="Arial"/>
                <a:ea typeface="Arial"/>
                <a:cs typeface="Arial"/>
                <a:sym typeface="Arial"/>
              </a:rPr>
              <a:t>  </a:t>
            </a:r>
            <a:endParaRPr/>
          </a:p>
          <a:p>
            <a:pPr indent="0" lvl="0" marL="0" rtl="0" algn="l">
              <a:spcBef>
                <a:spcPts val="0"/>
              </a:spcBef>
              <a:spcAft>
                <a:spcPts val="0"/>
              </a:spcAft>
              <a:buNone/>
            </a:pPr>
            <a:r>
              <a:rPr b="0" i="0" lang="en-US" u="none" strike="noStrike">
                <a:solidFill>
                  <a:srgbClr val="000000"/>
                </a:solidFill>
                <a:latin typeface="Arial"/>
                <a:ea typeface="Arial"/>
                <a:cs typeface="Arial"/>
                <a:sym typeface="Arial"/>
              </a:rPr>
              <a:t>Activity Option: See #3 Outline and #3Guide for complete instructions and suggestions. Before the presentation, ask the teacher for support in helping students and teams be prepared so transition time is limited. During the activity, ask the teacher to support by being a “consultant” to students. Discuss the option of designing Drones, Smart Vehicles, or Charging Infrastructure. Where does your electricity come from? or What would happen if we could store sunlight in a battery? How will their design help people or processes in the future?</a:t>
            </a:r>
            <a:endParaRPr b="0"/>
          </a:p>
          <a:p>
            <a:pPr indent="0" lvl="0" marL="0" rtl="0" algn="l">
              <a:spcBef>
                <a:spcPts val="0"/>
              </a:spcBef>
              <a:spcAft>
                <a:spcPts val="0"/>
              </a:spcAft>
              <a:buNone/>
            </a:pPr>
            <a:br>
              <a:rPr lang="en-US"/>
            </a:br>
            <a:endParaRPr/>
          </a:p>
        </p:txBody>
      </p:sp>
      <p:sp>
        <p:nvSpPr>
          <p:cNvPr id="190" name="Google Shape;190;p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8: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Arial"/>
                <a:ea typeface="Arial"/>
                <a:cs typeface="Arial"/>
                <a:sym typeface="Arial"/>
              </a:rPr>
              <a:t>“Would you rather work with robots, computers, or both?</a:t>
            </a:r>
            <a:r>
              <a:rPr lang="en-US">
                <a:solidFill>
                  <a:srgbClr val="000000"/>
                </a:solidFill>
                <a:latin typeface="Arial"/>
                <a:ea typeface="Arial"/>
                <a:cs typeface="Arial"/>
                <a:sym typeface="Arial"/>
              </a:rPr>
              <a:t>”</a:t>
            </a:r>
            <a:r>
              <a:rPr b="0" i="0" lang="en-US" u="none" strike="noStrike">
                <a:solidFill>
                  <a:srgbClr val="000000"/>
                </a:solidFill>
                <a:latin typeface="Arial"/>
                <a:ea typeface="Arial"/>
                <a:cs typeface="Arial"/>
                <a:sym typeface="Arial"/>
              </a:rPr>
              <a:t> Discuss how occupations cross paths and how skills can be transferable.</a:t>
            </a:r>
            <a:endParaRPr b="0"/>
          </a:p>
          <a:p>
            <a:pPr indent="0" lvl="0" marL="0" rtl="0" algn="l">
              <a:spcBef>
                <a:spcPts val="0"/>
              </a:spcBef>
              <a:spcAft>
                <a:spcPts val="0"/>
              </a:spcAft>
              <a:buNone/>
            </a:pPr>
            <a:br>
              <a:rPr lang="en-US"/>
            </a:br>
            <a:endParaRPr b="0" i="0" u="sng" strike="noStrike">
              <a:solidFill>
                <a:srgbClr val="2200CC"/>
              </a:solidFill>
              <a:latin typeface="Arial"/>
              <a:ea typeface="Arial"/>
              <a:cs typeface="Arial"/>
              <a:sym typeface="Arial"/>
              <a:hlinkClick r:id="rId2">
                <a:extLst>
                  <a:ext uri="{A12FA001-AC4F-418D-AE19-62706E023703}">
                    <ahyp:hlinkClr val="tx"/>
                  </a:ext>
                </a:extLst>
              </a:hlinkClick>
            </a:endParaRPr>
          </a:p>
        </p:txBody>
      </p:sp>
      <p:sp>
        <p:nvSpPr>
          <p:cNvPr id="208" name="Google Shape;208;p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9: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u="none" strike="noStrike">
                <a:solidFill>
                  <a:srgbClr val="000000"/>
                </a:solidFill>
              </a:rPr>
              <a:t>Engagement Tip: “What kind of world do you want to help build? This is what Advanced Manufacturing is leading to.”</a:t>
            </a:r>
            <a:endParaRPr/>
          </a:p>
          <a:p>
            <a:pPr indent="0" lvl="0" marL="0" rtl="0" algn="l">
              <a:spcBef>
                <a:spcPts val="0"/>
              </a:spcBef>
              <a:spcAft>
                <a:spcPts val="0"/>
              </a:spcAft>
              <a:buNone/>
            </a:pPr>
            <a:br>
              <a:rPr lang="en-US"/>
            </a:br>
            <a:r>
              <a:rPr i="0" lang="en-US" u="none" strike="noStrike">
                <a:solidFill>
                  <a:srgbClr val="000000"/>
                </a:solidFill>
              </a:rPr>
              <a:t>Discussion: Not only are there opportunities to earn strong wages, there are many existing routes to get into the industry. From completing stackable certificates as a high school student to Senior to Sophomore programs to apprentice, externships and internships programs, opportunities exist to help you get started! </a:t>
            </a:r>
            <a:endParaRPr/>
          </a:p>
          <a:p>
            <a:pPr indent="0" lvl="0" marL="0" rtl="0" algn="l">
              <a:spcBef>
                <a:spcPts val="0"/>
              </a:spcBef>
              <a:spcAft>
                <a:spcPts val="0"/>
              </a:spcAft>
              <a:buNone/>
            </a:pPr>
            <a:br>
              <a:rPr lang="en-US"/>
            </a:br>
            <a:br>
              <a:rPr lang="en-US"/>
            </a:br>
            <a:endParaRPr i="0" u="sng" strike="noStrike">
              <a:solidFill>
                <a:srgbClr val="2200CC"/>
              </a:solidFill>
              <a:hlinkClick r:id="rId2">
                <a:extLst>
                  <a:ext uri="{A12FA001-AC4F-418D-AE19-62706E023703}">
                    <ahyp:hlinkClr val="tx"/>
                  </a:ext>
                </a:extLst>
              </a:hlinkClick>
            </a:endParaRPr>
          </a:p>
        </p:txBody>
      </p:sp>
      <p:sp>
        <p:nvSpPr>
          <p:cNvPr id="228" name="Google Shape;228;p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3"/>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4"/>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4"/>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8"/>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18"/>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9"/>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19"/>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19"/>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19"/>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1"/>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1"/>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1"/>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2"/>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2"/>
          <p:cNvSpPr/>
          <p:nvPr>
            <p:ph idx="2" type="pic"/>
          </p:nvPr>
        </p:nvSpPr>
        <p:spPr>
          <a:xfrm>
            <a:off x="1792288" y="612775"/>
            <a:ext cx="5486400" cy="4114800"/>
          </a:xfrm>
          <a:prstGeom prst="rect">
            <a:avLst/>
          </a:prstGeom>
          <a:noFill/>
          <a:ln>
            <a:noFill/>
          </a:ln>
        </p:spPr>
      </p:sp>
      <p:sp>
        <p:nvSpPr>
          <p:cNvPr id="68" name="Google Shape;68;p22"/>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 Id="rId4" Type="http://schemas.openxmlformats.org/officeDocument/2006/relationships/image" Target="../media/image8.png"/><Relationship Id="rId5"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8.png"/><Relationship Id="rId5" Type="http://schemas.openxmlformats.org/officeDocument/2006/relationships/image" Target="../media/image2.png"/><Relationship Id="rId6"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6.jpg"/><Relationship Id="rId5"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6.jpg"/><Relationship Id="rId5" Type="http://schemas.openxmlformats.org/officeDocument/2006/relationships/hyperlink" Target="https://www.youtube.com/watch?v=_5jW5903oeg&amp;t=13s" TargetMode="External"/><Relationship Id="rId6"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6.jpg"/><Relationship Id="rId6" Type="http://schemas.openxmlformats.org/officeDocument/2006/relationships/hyperlink" Target="https://www.careeronestop.org/Videos/careeronestop-videos.aspx?videocode=11305100" TargetMode="External"/><Relationship Id="rId7"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jpg"/><Relationship Id="rId4" Type="http://schemas.openxmlformats.org/officeDocument/2006/relationships/image" Target="../media/image5.png"/><Relationship Id="rId5"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5.png"/><Relationship Id="rId5"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6.jpg"/><Relationship Id="rId6"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6.jpg"/><Relationship Id="rId6"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6.jpg"/><Relationship Id="rId6"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grpSp>
        <p:nvGrpSpPr>
          <p:cNvPr id="89" name="Google Shape;89;p1"/>
          <p:cNvGrpSpPr/>
          <p:nvPr/>
        </p:nvGrpSpPr>
        <p:grpSpPr>
          <a:xfrm rot="10800000">
            <a:off x="9006848" y="-305707"/>
            <a:ext cx="18562305" cy="10295384"/>
            <a:chOff x="0" y="-38100"/>
            <a:chExt cx="406400" cy="225405"/>
          </a:xfrm>
        </p:grpSpPr>
        <p:sp>
          <p:nvSpPr>
            <p:cNvPr id="90" name="Google Shape;90;p1"/>
            <p:cNvSpPr/>
            <p:nvPr/>
          </p:nvSpPr>
          <p:spPr>
            <a:xfrm>
              <a:off x="0" y="0"/>
              <a:ext cx="406400" cy="187305"/>
            </a:xfrm>
            <a:custGeom>
              <a:rect b="b" l="l" r="r" t="t"/>
              <a:pathLst>
                <a:path extrusionOk="0" h="187305" w="406400">
                  <a:moveTo>
                    <a:pt x="203200" y="0"/>
                  </a:moveTo>
                  <a:lnTo>
                    <a:pt x="203200" y="0"/>
                  </a:lnTo>
                  <a:lnTo>
                    <a:pt x="406400" y="187305"/>
                  </a:lnTo>
                  <a:lnTo>
                    <a:pt x="0" y="187305"/>
                  </a:lnTo>
                  <a:lnTo>
                    <a:pt x="203200" y="0"/>
                  </a:lnTo>
                  <a:close/>
                </a:path>
              </a:pathLst>
            </a:custGeom>
            <a:solidFill>
              <a:srgbClr val="B55400"/>
            </a:solidFill>
            <a:ln cap="sq" cmpd="sng" w="28575">
              <a:solidFill>
                <a:srgbClr val="FFFFFF"/>
              </a:solidFill>
              <a:prstDash val="solid"/>
              <a:miter lim="8000"/>
              <a:headEnd len="sm" w="sm" type="none"/>
              <a:tailEnd len="sm" w="sm" type="none"/>
            </a:ln>
          </p:spPr>
        </p:sp>
        <p:sp>
          <p:nvSpPr>
            <p:cNvPr id="91" name="Google Shape;91;p1"/>
            <p:cNvSpPr txBox="1"/>
            <p:nvPr/>
          </p:nvSpPr>
          <p:spPr>
            <a:xfrm>
              <a:off x="127000" y="-38100"/>
              <a:ext cx="152400" cy="225405"/>
            </a:xfrm>
            <a:prstGeom prst="rect">
              <a:avLst/>
            </a:prstGeom>
            <a:noFill/>
            <a:ln>
              <a:noFill/>
            </a:ln>
          </p:spPr>
          <p:txBody>
            <a:bodyPr anchorCtr="0" anchor="ctr" bIns="50800" lIns="50800" spcFirstLastPara="1" rIns="50800" wrap="square" tIns="50800">
              <a:noAutofit/>
            </a:bodyPr>
            <a:lstStyle/>
            <a:p>
              <a:pPr indent="0" lvl="0" marL="0" marR="0" rtl="0" algn="ctr">
                <a:lnSpc>
                  <a:spcPct val="11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2" name="Google Shape;92;p1"/>
          <p:cNvGrpSpPr/>
          <p:nvPr/>
        </p:nvGrpSpPr>
        <p:grpSpPr>
          <a:xfrm>
            <a:off x="10038322" y="0"/>
            <a:ext cx="12503082" cy="10287000"/>
            <a:chOff x="0" y="0"/>
            <a:chExt cx="6184570" cy="5088399"/>
          </a:xfrm>
        </p:grpSpPr>
        <p:sp>
          <p:nvSpPr>
            <p:cNvPr id="93" name="Google Shape;93;p1"/>
            <p:cNvSpPr/>
            <p:nvPr/>
          </p:nvSpPr>
          <p:spPr>
            <a:xfrm>
              <a:off x="0" y="0"/>
              <a:ext cx="6184570" cy="5088399"/>
            </a:xfrm>
            <a:custGeom>
              <a:rect b="b" l="l" r="r" t="t"/>
              <a:pathLst>
                <a:path extrusionOk="0" h="5088399" w="6184570">
                  <a:moveTo>
                    <a:pt x="3433653" y="2544200"/>
                  </a:moveTo>
                  <a:lnTo>
                    <a:pt x="6184570" y="5088399"/>
                  </a:lnTo>
                  <a:lnTo>
                    <a:pt x="2750917" y="5088399"/>
                  </a:lnTo>
                  <a:lnTo>
                    <a:pt x="0" y="2544200"/>
                  </a:lnTo>
                  <a:lnTo>
                    <a:pt x="2750917" y="0"/>
                  </a:lnTo>
                  <a:lnTo>
                    <a:pt x="6184570" y="0"/>
                  </a:lnTo>
                  <a:lnTo>
                    <a:pt x="3433653" y="2544200"/>
                  </a:lnTo>
                  <a:close/>
                </a:path>
              </a:pathLst>
            </a:custGeom>
            <a:solidFill>
              <a:srgbClr val="FFFFFF"/>
            </a:solidFill>
            <a:ln>
              <a:noFill/>
            </a:ln>
          </p:spPr>
        </p:sp>
        <p:sp>
          <p:nvSpPr>
            <p:cNvPr id="94" name="Google Shape;94;p1"/>
            <p:cNvSpPr/>
            <p:nvPr/>
          </p:nvSpPr>
          <p:spPr>
            <a:xfrm>
              <a:off x="0" y="0"/>
              <a:ext cx="6184570" cy="5088399"/>
            </a:xfrm>
            <a:custGeom>
              <a:rect b="b" l="l" r="r" t="t"/>
              <a:pathLst>
                <a:path extrusionOk="0" h="5088399" w="6184570">
                  <a:moveTo>
                    <a:pt x="3433653" y="2544200"/>
                  </a:moveTo>
                  <a:lnTo>
                    <a:pt x="6184570" y="5088399"/>
                  </a:lnTo>
                  <a:lnTo>
                    <a:pt x="2750917" y="5088399"/>
                  </a:lnTo>
                  <a:lnTo>
                    <a:pt x="0" y="2544200"/>
                  </a:lnTo>
                  <a:lnTo>
                    <a:pt x="2750917" y="0"/>
                  </a:lnTo>
                  <a:lnTo>
                    <a:pt x="6184570" y="0"/>
                  </a:lnTo>
                  <a:lnTo>
                    <a:pt x="3433653" y="2544200"/>
                  </a:lnTo>
                  <a:close/>
                </a:path>
              </a:pathLst>
            </a:custGeom>
            <a:blipFill rotWithShape="1">
              <a:blip r:embed="rId3">
                <a:alphaModFix/>
              </a:blip>
              <a:stretch>
                <a:fillRect b="0" l="-23487" r="0" t="0"/>
              </a:stretch>
            </a:blipFill>
            <a:ln>
              <a:noFill/>
            </a:ln>
          </p:spPr>
        </p:sp>
      </p:grpSp>
      <p:grpSp>
        <p:nvGrpSpPr>
          <p:cNvPr id="95" name="Google Shape;95;p1"/>
          <p:cNvGrpSpPr/>
          <p:nvPr/>
        </p:nvGrpSpPr>
        <p:grpSpPr>
          <a:xfrm>
            <a:off x="12511943" y="6096235"/>
            <a:ext cx="7555842" cy="4661076"/>
            <a:chOff x="0" y="-38100"/>
            <a:chExt cx="406400" cy="250702"/>
          </a:xfrm>
        </p:grpSpPr>
        <p:sp>
          <p:nvSpPr>
            <p:cNvPr id="96" name="Google Shape;96;p1"/>
            <p:cNvSpPr/>
            <p:nvPr/>
          </p:nvSpPr>
          <p:spPr>
            <a:xfrm>
              <a:off x="0" y="0"/>
              <a:ext cx="406400" cy="212602"/>
            </a:xfrm>
            <a:custGeom>
              <a:rect b="b" l="l" r="r" t="t"/>
              <a:pathLst>
                <a:path extrusionOk="0" h="212602" w="406400">
                  <a:moveTo>
                    <a:pt x="203200" y="0"/>
                  </a:moveTo>
                  <a:lnTo>
                    <a:pt x="203200" y="0"/>
                  </a:lnTo>
                  <a:lnTo>
                    <a:pt x="406400" y="212602"/>
                  </a:lnTo>
                  <a:lnTo>
                    <a:pt x="0" y="212602"/>
                  </a:lnTo>
                  <a:lnTo>
                    <a:pt x="203200" y="0"/>
                  </a:lnTo>
                  <a:close/>
                </a:path>
              </a:pathLst>
            </a:custGeom>
            <a:solidFill>
              <a:srgbClr val="000000">
                <a:alpha val="80000"/>
              </a:srgbClr>
            </a:solidFill>
            <a:ln cap="sq" cmpd="sng" w="9525">
              <a:solidFill>
                <a:srgbClr val="FFFFFF">
                  <a:alpha val="80000"/>
                </a:srgbClr>
              </a:solidFill>
              <a:prstDash val="solid"/>
              <a:miter lim="8000"/>
              <a:headEnd len="sm" w="sm" type="none"/>
              <a:tailEnd len="sm" w="sm" type="none"/>
            </a:ln>
          </p:spPr>
        </p:sp>
        <p:sp>
          <p:nvSpPr>
            <p:cNvPr id="97" name="Google Shape;97;p1"/>
            <p:cNvSpPr txBox="1"/>
            <p:nvPr/>
          </p:nvSpPr>
          <p:spPr>
            <a:xfrm>
              <a:off x="127000" y="-38100"/>
              <a:ext cx="152400" cy="250702"/>
            </a:xfrm>
            <a:prstGeom prst="rect">
              <a:avLst/>
            </a:prstGeom>
            <a:noFill/>
            <a:ln>
              <a:noFill/>
            </a:ln>
          </p:spPr>
          <p:txBody>
            <a:bodyPr anchorCtr="0" anchor="ctr" bIns="50800" lIns="50800" spcFirstLastPara="1" rIns="50800" wrap="square" tIns="50800">
              <a:noAutofit/>
            </a:bodyPr>
            <a:lstStyle/>
            <a:p>
              <a:pPr indent="0" lvl="0" marL="0" marR="0" rtl="0" algn="ctr">
                <a:lnSpc>
                  <a:spcPct val="11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98" name="Google Shape;98;p1"/>
          <p:cNvSpPr/>
          <p:nvPr/>
        </p:nvSpPr>
        <p:spPr>
          <a:xfrm flipH="1" rot="10800000">
            <a:off x="-3213316" y="9201958"/>
            <a:ext cx="16243898" cy="5188395"/>
          </a:xfrm>
          <a:custGeom>
            <a:rect b="b" l="l" r="r" t="t"/>
            <a:pathLst>
              <a:path extrusionOk="0" h="5188395" w="16243898">
                <a:moveTo>
                  <a:pt x="16243898" y="0"/>
                </a:moveTo>
                <a:lnTo>
                  <a:pt x="0" y="0"/>
                </a:lnTo>
                <a:lnTo>
                  <a:pt x="0" y="5188395"/>
                </a:lnTo>
                <a:lnTo>
                  <a:pt x="16243898" y="5188395"/>
                </a:lnTo>
                <a:lnTo>
                  <a:pt x="16243898" y="0"/>
                </a:lnTo>
                <a:close/>
              </a:path>
            </a:pathLst>
          </a:custGeom>
          <a:blipFill rotWithShape="1">
            <a:blip r:embed="rId4">
              <a:alphaModFix amt="49000"/>
            </a:blip>
            <a:stretch>
              <a:fillRect b="0" l="0" r="0" t="0"/>
            </a:stretch>
          </a:blipFill>
          <a:ln>
            <a:noFill/>
          </a:ln>
        </p:spPr>
      </p:sp>
      <p:sp>
        <p:nvSpPr>
          <p:cNvPr id="99" name="Google Shape;99;p1"/>
          <p:cNvSpPr/>
          <p:nvPr/>
        </p:nvSpPr>
        <p:spPr>
          <a:xfrm>
            <a:off x="1002224" y="1076515"/>
            <a:ext cx="4430723" cy="1616615"/>
          </a:xfrm>
          <a:custGeom>
            <a:rect b="b" l="l" r="r" t="t"/>
            <a:pathLst>
              <a:path extrusionOk="0" h="1616615" w="4430723">
                <a:moveTo>
                  <a:pt x="0" y="0"/>
                </a:moveTo>
                <a:lnTo>
                  <a:pt x="4430723" y="0"/>
                </a:lnTo>
                <a:lnTo>
                  <a:pt x="4430723" y="1616615"/>
                </a:lnTo>
                <a:lnTo>
                  <a:pt x="0" y="1616615"/>
                </a:lnTo>
                <a:lnTo>
                  <a:pt x="0" y="0"/>
                </a:lnTo>
                <a:close/>
              </a:path>
            </a:pathLst>
          </a:custGeom>
          <a:blipFill rotWithShape="1">
            <a:blip r:embed="rId5">
              <a:alphaModFix/>
            </a:blip>
            <a:stretch>
              <a:fillRect b="0" l="0" r="0" t="0"/>
            </a:stretch>
          </a:blipFill>
          <a:ln>
            <a:noFill/>
          </a:ln>
        </p:spPr>
      </p:sp>
      <p:cxnSp>
        <p:nvCxnSpPr>
          <p:cNvPr id="100" name="Google Shape;100;p1"/>
          <p:cNvCxnSpPr/>
          <p:nvPr/>
        </p:nvCxnSpPr>
        <p:spPr>
          <a:xfrm flipH="1" rot="10800000">
            <a:off x="10038323" y="-305707"/>
            <a:ext cx="5877563" cy="5449207"/>
          </a:xfrm>
          <a:prstGeom prst="straightConnector1">
            <a:avLst/>
          </a:prstGeom>
          <a:noFill/>
          <a:ln cap="flat" cmpd="sng" w="9525">
            <a:solidFill>
              <a:srgbClr val="FFFFFF"/>
            </a:solidFill>
            <a:prstDash val="solid"/>
            <a:round/>
            <a:headEnd len="sm" w="sm" type="none"/>
            <a:tailEnd len="sm" w="sm" type="none"/>
          </a:ln>
        </p:spPr>
      </p:cxnSp>
      <p:cxnSp>
        <p:nvCxnSpPr>
          <p:cNvPr id="101" name="Google Shape;101;p1"/>
          <p:cNvCxnSpPr/>
          <p:nvPr/>
        </p:nvCxnSpPr>
        <p:spPr>
          <a:xfrm flipH="1" rot="10800000">
            <a:off x="16979994" y="-273156"/>
            <a:ext cx="5859735" cy="5416656"/>
          </a:xfrm>
          <a:prstGeom prst="straightConnector1">
            <a:avLst/>
          </a:prstGeom>
          <a:noFill/>
          <a:ln cap="flat" cmpd="sng" w="9525">
            <a:solidFill>
              <a:srgbClr val="FFFFFF"/>
            </a:solidFill>
            <a:prstDash val="solid"/>
            <a:round/>
            <a:headEnd len="sm" w="sm" type="none"/>
            <a:tailEnd len="sm" w="sm" type="none"/>
          </a:ln>
        </p:spPr>
      </p:cxnSp>
      <p:cxnSp>
        <p:nvCxnSpPr>
          <p:cNvPr id="102" name="Google Shape;102;p1"/>
          <p:cNvCxnSpPr/>
          <p:nvPr/>
        </p:nvCxnSpPr>
        <p:spPr>
          <a:xfrm rot="10800000">
            <a:off x="16979994" y="5143500"/>
            <a:ext cx="1614861" cy="1500503"/>
          </a:xfrm>
          <a:prstGeom prst="straightConnector1">
            <a:avLst/>
          </a:prstGeom>
          <a:noFill/>
          <a:ln cap="flat" cmpd="sng" w="9525">
            <a:solidFill>
              <a:srgbClr val="FFFFFF"/>
            </a:solidFill>
            <a:prstDash val="solid"/>
            <a:round/>
            <a:headEnd len="sm" w="sm" type="none"/>
            <a:tailEnd len="sm" w="sm" type="none"/>
          </a:ln>
        </p:spPr>
      </p:cxnSp>
      <p:sp>
        <p:nvSpPr>
          <p:cNvPr id="103" name="Google Shape;103;p1"/>
          <p:cNvSpPr txBox="1"/>
          <p:nvPr/>
        </p:nvSpPr>
        <p:spPr>
          <a:xfrm>
            <a:off x="1311937" y="6418678"/>
            <a:ext cx="8710068" cy="1077218"/>
          </a:xfrm>
          <a:prstGeom prst="rect">
            <a:avLst/>
          </a:prstGeom>
          <a:noFill/>
          <a:ln>
            <a:noFill/>
          </a:ln>
        </p:spPr>
        <p:txBody>
          <a:bodyPr anchorCtr="0" anchor="t" bIns="0" lIns="0" spcFirstLastPara="1" rIns="0" wrap="square" tIns="0">
            <a:spAutoFit/>
          </a:bodyPr>
          <a:lstStyle/>
          <a:p>
            <a:pPr indent="0" lvl="0" marL="0" marR="0" rtl="0" algn="ctr">
              <a:lnSpc>
                <a:spcPct val="116194"/>
              </a:lnSpc>
              <a:spcBef>
                <a:spcPts val="0"/>
              </a:spcBef>
              <a:spcAft>
                <a:spcPts val="0"/>
              </a:spcAft>
              <a:buNone/>
            </a:pPr>
            <a:r>
              <a:rPr b="1" i="0" lang="en-US" sz="3600" u="none" cap="none" strike="noStrike">
                <a:solidFill>
                  <a:schemeClr val="dk1"/>
                </a:solidFill>
                <a:latin typeface="Arial Rounded"/>
                <a:ea typeface="Arial Rounded"/>
                <a:cs typeface="Arial Rounded"/>
                <a:sym typeface="Arial Rounded"/>
              </a:rPr>
              <a:t>Advanced Manufacturing Careers Shaping Our World</a:t>
            </a:r>
            <a:endParaRPr b="1" i="0" sz="3600" u="none" cap="none" strike="noStrike">
              <a:solidFill>
                <a:schemeClr val="dk1"/>
              </a:solidFill>
              <a:latin typeface="Arial Rounded"/>
              <a:ea typeface="Arial Rounded"/>
              <a:cs typeface="Arial Rounded"/>
              <a:sym typeface="Arial Rounded"/>
            </a:endParaRPr>
          </a:p>
        </p:txBody>
      </p:sp>
      <p:sp>
        <p:nvSpPr>
          <p:cNvPr id="104" name="Google Shape;104;p1"/>
          <p:cNvSpPr txBox="1"/>
          <p:nvPr/>
        </p:nvSpPr>
        <p:spPr>
          <a:xfrm>
            <a:off x="1552289" y="4522975"/>
            <a:ext cx="7422000" cy="1917600"/>
          </a:xfrm>
          <a:prstGeom prst="rect">
            <a:avLst/>
          </a:prstGeom>
          <a:noFill/>
          <a:ln>
            <a:noFill/>
          </a:ln>
        </p:spPr>
        <p:txBody>
          <a:bodyPr anchorCtr="0" anchor="t" bIns="0" lIns="0" spcFirstLastPara="1" rIns="0" wrap="square" tIns="0">
            <a:spAutoFit/>
          </a:bodyPr>
          <a:lstStyle/>
          <a:p>
            <a:pPr indent="0" lvl="0" marL="0" marR="0" rtl="0" algn="r">
              <a:lnSpc>
                <a:spcPct val="77862"/>
              </a:lnSpc>
              <a:spcBef>
                <a:spcPts val="0"/>
              </a:spcBef>
              <a:spcAft>
                <a:spcPts val="0"/>
              </a:spcAft>
              <a:buNone/>
            </a:pPr>
            <a:r>
              <a:rPr b="1" i="0" lang="en-US" sz="8000" u="none" cap="none" strike="noStrike">
                <a:solidFill>
                  <a:srgbClr val="000000"/>
                </a:solidFill>
                <a:latin typeface="Arial"/>
                <a:ea typeface="Arial"/>
                <a:cs typeface="Arial"/>
                <a:sym typeface="Arial"/>
              </a:rPr>
              <a:t>Ohio’s Future </a:t>
            </a:r>
            <a:endParaRPr/>
          </a:p>
          <a:p>
            <a:pPr indent="0" lvl="0" marL="0" marR="0" rtl="0" algn="r">
              <a:lnSpc>
                <a:spcPct val="77862"/>
              </a:lnSpc>
              <a:spcBef>
                <a:spcPts val="0"/>
              </a:spcBef>
              <a:spcAft>
                <a:spcPts val="0"/>
              </a:spcAft>
              <a:buNone/>
            </a:pPr>
            <a:r>
              <a:rPr b="1" i="0" lang="en-US" sz="8000" u="none" cap="none" strike="noStrike">
                <a:solidFill>
                  <a:srgbClr val="000000"/>
                </a:solidFill>
                <a:latin typeface="Arial"/>
                <a:ea typeface="Arial"/>
                <a:cs typeface="Arial"/>
                <a:sym typeface="Arial"/>
              </a:rPr>
              <a:t>Starts Here</a:t>
            </a:r>
            <a:endParaRPr/>
          </a:p>
        </p:txBody>
      </p:sp>
      <p:sp>
        <p:nvSpPr>
          <p:cNvPr id="105" name="Google Shape;105;p1"/>
          <p:cNvSpPr txBox="1"/>
          <p:nvPr/>
        </p:nvSpPr>
        <p:spPr>
          <a:xfrm>
            <a:off x="4227550" y="7704675"/>
            <a:ext cx="2878800" cy="69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200">
                <a:solidFill>
                  <a:schemeClr val="dk1"/>
                </a:solidFill>
                <a:latin typeface="Calibri"/>
                <a:ea typeface="Calibri"/>
                <a:cs typeface="Calibri"/>
                <a:sym typeface="Calibri"/>
              </a:rPr>
              <a:t>Presentation 3</a:t>
            </a:r>
            <a:endParaRPr sz="32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pic>
        <p:nvPicPr>
          <p:cNvPr descr="Image of robot (Provided by Unsplash)&#10;" id="248" name="Google Shape;248;p10"/>
          <p:cNvPicPr preferRelativeResize="0"/>
          <p:nvPr/>
        </p:nvPicPr>
        <p:blipFill rotWithShape="1">
          <a:blip r:embed="rId3">
            <a:alphaModFix/>
          </a:blip>
          <a:srcRect b="0" l="0" r="0" t="0"/>
          <a:stretch/>
        </p:blipFill>
        <p:spPr>
          <a:xfrm>
            <a:off x="4953000" y="2341364"/>
            <a:ext cx="12575707" cy="7073836"/>
          </a:xfrm>
          <a:prstGeom prst="rect">
            <a:avLst/>
          </a:prstGeom>
          <a:noFill/>
          <a:ln>
            <a:noFill/>
          </a:ln>
        </p:spPr>
      </p:pic>
      <p:sp>
        <p:nvSpPr>
          <p:cNvPr id="249" name="Google Shape;249;p10"/>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0"/>
          <p:cNvSpPr/>
          <p:nvPr/>
        </p:nvSpPr>
        <p:spPr>
          <a:xfrm flipH="1">
            <a:off x="-2708527" y="9639300"/>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grpSp>
        <p:nvGrpSpPr>
          <p:cNvPr id="251" name="Google Shape;251;p10"/>
          <p:cNvGrpSpPr/>
          <p:nvPr/>
        </p:nvGrpSpPr>
        <p:grpSpPr>
          <a:xfrm>
            <a:off x="598200" y="329957"/>
            <a:ext cx="881047" cy="881047"/>
            <a:chOff x="0" y="0"/>
            <a:chExt cx="812800" cy="812800"/>
          </a:xfrm>
        </p:grpSpPr>
        <p:sp>
          <p:nvSpPr>
            <p:cNvPr id="252" name="Google Shape;252;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54" name="Google Shape;254;p10"/>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5">
              <a:alphaModFix/>
            </a:blip>
            <a:stretch>
              <a:fillRect b="0" l="0" r="0" t="0"/>
            </a:stretch>
          </a:blipFill>
          <a:ln>
            <a:noFill/>
          </a:ln>
        </p:spPr>
      </p:sp>
      <p:sp>
        <p:nvSpPr>
          <p:cNvPr id="255" name="Google Shape;255;p10"/>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6">
              <a:alphaModFix/>
            </a:blip>
            <a:stretch>
              <a:fillRect b="0" l="0" r="0" t="0"/>
            </a:stretch>
          </a:blipFill>
          <a:ln>
            <a:noFill/>
          </a:ln>
        </p:spPr>
      </p:sp>
      <p:sp>
        <p:nvSpPr>
          <p:cNvPr id="256" name="Google Shape;256;p10"/>
          <p:cNvSpPr txBox="1"/>
          <p:nvPr/>
        </p:nvSpPr>
        <p:spPr>
          <a:xfrm>
            <a:off x="2182125" y="2670275"/>
            <a:ext cx="7495200" cy="61569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7000">
                <a:solidFill>
                  <a:srgbClr val="000000"/>
                </a:solidFill>
                <a:latin typeface="Arial"/>
                <a:ea typeface="Arial"/>
                <a:cs typeface="Arial"/>
                <a:sym typeface="Arial"/>
              </a:rPr>
              <a:t>Where will a Career in Today’s Advanced Manufacturing Take You?</a:t>
            </a:r>
            <a:endParaRPr b="0" i="0" sz="7000" u="none" strike="noStrike">
              <a:solidFill>
                <a:srgbClr val="000000"/>
              </a:solidFill>
              <a:latin typeface="Arial"/>
              <a:ea typeface="Arial"/>
              <a:cs typeface="Arial"/>
              <a:sym typeface="Arial"/>
            </a:endParaRPr>
          </a:p>
          <a:p>
            <a:pPr indent="0" lvl="0" marL="0" marR="0" rtl="0" algn="l">
              <a:spcBef>
                <a:spcPts val="2400"/>
              </a:spcBef>
              <a:spcAft>
                <a:spcPts val="0"/>
              </a:spcAft>
              <a:buNone/>
            </a:pPr>
            <a:r>
              <a:t/>
            </a:r>
            <a:endParaRPr sz="3000">
              <a:solidFill>
                <a:srgbClr val="0D0D0D"/>
              </a:solidFill>
              <a:latin typeface="Arial"/>
              <a:ea typeface="Arial"/>
              <a:cs typeface="Arial"/>
              <a:sym typeface="Arial"/>
            </a:endParaRPr>
          </a:p>
        </p:txBody>
      </p:sp>
      <p:sp>
        <p:nvSpPr>
          <p:cNvPr id="257" name="Google Shape;257;p10"/>
          <p:cNvSpPr txBox="1"/>
          <p:nvPr/>
        </p:nvSpPr>
        <p:spPr>
          <a:xfrm>
            <a:off x="11224885" y="5824979"/>
            <a:ext cx="571635" cy="3892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grpSp>
        <p:nvGrpSpPr>
          <p:cNvPr id="263" name="Google Shape;263;p11"/>
          <p:cNvGrpSpPr/>
          <p:nvPr/>
        </p:nvGrpSpPr>
        <p:grpSpPr>
          <a:xfrm>
            <a:off x="-1114761" y="3447325"/>
            <a:ext cx="13325278" cy="3724373"/>
            <a:chOff x="0" y="0"/>
            <a:chExt cx="2816760" cy="787276"/>
          </a:xfrm>
        </p:grpSpPr>
        <p:sp>
          <p:nvSpPr>
            <p:cNvPr id="264" name="Google Shape;264;p11"/>
            <p:cNvSpPr/>
            <p:nvPr/>
          </p:nvSpPr>
          <p:spPr>
            <a:xfrm>
              <a:off x="0" y="0"/>
              <a:ext cx="2816760" cy="787275"/>
            </a:xfrm>
            <a:custGeom>
              <a:rect b="b" l="l" r="r" t="t"/>
              <a:pathLst>
                <a:path extrusionOk="0" h="787275" w="2816760">
                  <a:moveTo>
                    <a:pt x="203200" y="0"/>
                  </a:moveTo>
                  <a:lnTo>
                    <a:pt x="2816760" y="0"/>
                  </a:lnTo>
                  <a:lnTo>
                    <a:pt x="2613560" y="787275"/>
                  </a:lnTo>
                  <a:lnTo>
                    <a:pt x="0" y="787275"/>
                  </a:lnTo>
                  <a:lnTo>
                    <a:pt x="203200" y="0"/>
                  </a:lnTo>
                  <a:close/>
                </a:path>
              </a:pathLst>
            </a:custGeom>
            <a:solidFill>
              <a:srgbClr val="DE791C"/>
            </a:solidFill>
            <a:ln>
              <a:noFill/>
            </a:ln>
          </p:spPr>
        </p:sp>
        <p:sp>
          <p:nvSpPr>
            <p:cNvPr id="265" name="Google Shape;265;p11"/>
            <p:cNvSpPr txBox="1"/>
            <p:nvPr/>
          </p:nvSpPr>
          <p:spPr>
            <a:xfrm>
              <a:off x="101600" y="0"/>
              <a:ext cx="2613560" cy="787276"/>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6" name="Google Shape;266;p11"/>
          <p:cNvSpPr/>
          <p:nvPr/>
        </p:nvSpPr>
        <p:spPr>
          <a:xfrm flipH="1" rot="10800000">
            <a:off x="7218918" y="-3781164"/>
            <a:ext cx="14007323" cy="4474020"/>
          </a:xfrm>
          <a:custGeom>
            <a:rect b="b" l="l" r="r" t="t"/>
            <a:pathLst>
              <a:path extrusionOk="0" h="4474020" w="14007323">
                <a:moveTo>
                  <a:pt x="14007324" y="0"/>
                </a:moveTo>
                <a:lnTo>
                  <a:pt x="0" y="0"/>
                </a:lnTo>
                <a:lnTo>
                  <a:pt x="0" y="4474019"/>
                </a:lnTo>
                <a:lnTo>
                  <a:pt x="14007324" y="4474019"/>
                </a:lnTo>
                <a:lnTo>
                  <a:pt x="14007324" y="0"/>
                </a:lnTo>
                <a:close/>
              </a:path>
            </a:pathLst>
          </a:custGeom>
          <a:blipFill rotWithShape="1">
            <a:blip r:embed="rId3">
              <a:alphaModFix amt="77000"/>
            </a:blip>
            <a:stretch>
              <a:fillRect b="0" l="0" r="0" t="0"/>
            </a:stretch>
          </a:blipFill>
          <a:ln>
            <a:noFill/>
          </a:ln>
        </p:spPr>
      </p:sp>
      <p:sp>
        <p:nvSpPr>
          <p:cNvPr id="267" name="Google Shape;267;p11"/>
          <p:cNvSpPr/>
          <p:nvPr/>
        </p:nvSpPr>
        <p:spPr>
          <a:xfrm>
            <a:off x="10754684"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solidFill>
            <a:srgbClr val="000000">
              <a:alpha val="0"/>
            </a:srgbClr>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8" name="Google Shape;268;p11"/>
          <p:cNvGrpSpPr/>
          <p:nvPr/>
        </p:nvGrpSpPr>
        <p:grpSpPr>
          <a:xfrm rot="753170">
            <a:off x="11501310" y="-1635444"/>
            <a:ext cx="588190" cy="13889729"/>
            <a:chOff x="0" y="0"/>
            <a:chExt cx="154914" cy="3658200"/>
          </a:xfrm>
        </p:grpSpPr>
        <p:sp>
          <p:nvSpPr>
            <p:cNvPr id="269" name="Google Shape;269;p11"/>
            <p:cNvSpPr/>
            <p:nvPr/>
          </p:nvSpPr>
          <p:spPr>
            <a:xfrm>
              <a:off x="0" y="0"/>
              <a:ext cx="154914" cy="3658200"/>
            </a:xfrm>
            <a:custGeom>
              <a:rect b="b" l="l" r="r" t="t"/>
              <a:pathLst>
                <a:path extrusionOk="0" h="3658200" w="154914">
                  <a:moveTo>
                    <a:pt x="0" y="0"/>
                  </a:moveTo>
                  <a:lnTo>
                    <a:pt x="154914" y="0"/>
                  </a:lnTo>
                  <a:lnTo>
                    <a:pt x="154914" y="3658200"/>
                  </a:lnTo>
                  <a:lnTo>
                    <a:pt x="0" y="3658200"/>
                  </a:lnTo>
                  <a:close/>
                </a:path>
              </a:pathLst>
            </a:custGeom>
            <a:solidFill>
              <a:srgbClr val="DE791C"/>
            </a:solidFill>
            <a:ln>
              <a:noFill/>
            </a:ln>
          </p:spPr>
        </p:sp>
        <p:sp>
          <p:nvSpPr>
            <p:cNvPr id="270" name="Google Shape;270;p11"/>
            <p:cNvSpPr txBox="1"/>
            <p:nvPr/>
          </p:nvSpPr>
          <p:spPr>
            <a:xfrm>
              <a:off x="0" y="0"/>
              <a:ext cx="154914" cy="3658200"/>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1" name="Google Shape;271;p11"/>
          <p:cNvSpPr/>
          <p:nvPr/>
        </p:nvSpPr>
        <p:spPr>
          <a:xfrm flipH="1" rot="10800000">
            <a:off x="-3718317" y="9849951"/>
            <a:ext cx="14007323" cy="4474020"/>
          </a:xfrm>
          <a:custGeom>
            <a:rect b="b" l="l" r="r" t="t"/>
            <a:pathLst>
              <a:path extrusionOk="0" h="4474020" w="14007323">
                <a:moveTo>
                  <a:pt x="14007323" y="0"/>
                </a:moveTo>
                <a:lnTo>
                  <a:pt x="0" y="0"/>
                </a:lnTo>
                <a:lnTo>
                  <a:pt x="0" y="4474019"/>
                </a:lnTo>
                <a:lnTo>
                  <a:pt x="14007323" y="4474019"/>
                </a:lnTo>
                <a:lnTo>
                  <a:pt x="14007323" y="0"/>
                </a:lnTo>
                <a:close/>
              </a:path>
            </a:pathLst>
          </a:custGeom>
          <a:blipFill rotWithShape="1">
            <a:blip r:embed="rId3">
              <a:alphaModFix amt="77000"/>
            </a:blip>
            <a:stretch>
              <a:fillRect b="0" l="0" r="0" t="0"/>
            </a:stretch>
          </a:blipFill>
          <a:ln>
            <a:noFill/>
          </a:ln>
        </p:spPr>
      </p:sp>
      <p:sp>
        <p:nvSpPr>
          <p:cNvPr descr="OMA logo" id="272" name="Google Shape;272;p11"/>
          <p:cNvSpPr/>
          <p:nvPr/>
        </p:nvSpPr>
        <p:spPr>
          <a:xfrm>
            <a:off x="963767" y="692855"/>
            <a:ext cx="3512263" cy="1281501"/>
          </a:xfrm>
          <a:custGeom>
            <a:rect b="b" l="l" r="r" t="t"/>
            <a:pathLst>
              <a:path extrusionOk="0" h="1281501" w="3512263">
                <a:moveTo>
                  <a:pt x="0" y="0"/>
                </a:moveTo>
                <a:lnTo>
                  <a:pt x="3512263" y="0"/>
                </a:lnTo>
                <a:lnTo>
                  <a:pt x="3512263" y="1281502"/>
                </a:lnTo>
                <a:lnTo>
                  <a:pt x="0" y="1281502"/>
                </a:lnTo>
                <a:lnTo>
                  <a:pt x="0" y="0"/>
                </a:lnTo>
                <a:close/>
              </a:path>
            </a:pathLst>
          </a:custGeom>
          <a:blipFill rotWithShape="1">
            <a:blip r:embed="rId4">
              <a:alphaModFix/>
            </a:blip>
            <a:stretch>
              <a:fillRect b="0" l="0" r="0" t="0"/>
            </a:stretch>
          </a:blipFill>
          <a:ln>
            <a:noFill/>
          </a:ln>
        </p:spPr>
      </p:sp>
      <p:sp>
        <p:nvSpPr>
          <p:cNvPr id="273" name="Google Shape;273;p11"/>
          <p:cNvSpPr txBox="1"/>
          <p:nvPr/>
        </p:nvSpPr>
        <p:spPr>
          <a:xfrm>
            <a:off x="1391467" y="4252237"/>
            <a:ext cx="9911611" cy="1971694"/>
          </a:xfrm>
          <a:prstGeom prst="rect">
            <a:avLst/>
          </a:prstGeom>
          <a:noFill/>
          <a:ln>
            <a:noFill/>
          </a:ln>
        </p:spPr>
        <p:txBody>
          <a:bodyPr anchorCtr="0" anchor="t" bIns="0" lIns="0" spcFirstLastPara="1" rIns="0" wrap="square" tIns="0">
            <a:spAutoFit/>
          </a:bodyPr>
          <a:lstStyle/>
          <a:p>
            <a:pPr indent="0" lvl="0" marL="0" marR="0" rtl="0" algn="r">
              <a:lnSpc>
                <a:spcPct val="100000"/>
              </a:lnSpc>
              <a:spcBef>
                <a:spcPts val="0"/>
              </a:spcBef>
              <a:spcAft>
                <a:spcPts val="0"/>
              </a:spcAft>
              <a:buNone/>
            </a:pPr>
            <a:r>
              <a:rPr b="1" lang="en-US" sz="7500">
                <a:solidFill>
                  <a:srgbClr val="FFFFFF"/>
                </a:solidFill>
                <a:latin typeface="Arial"/>
                <a:ea typeface="Arial"/>
                <a:cs typeface="Arial"/>
                <a:sym typeface="Arial"/>
              </a:rPr>
              <a:t>Ohio’s Future is Built Here, with You!</a:t>
            </a:r>
            <a:endParaRPr/>
          </a:p>
        </p:txBody>
      </p:sp>
      <p:sp>
        <p:nvSpPr>
          <p:cNvPr descr="Decorative purposes only" id="274" name="Google Shape;274;p11"/>
          <p:cNvSpPr/>
          <p:nvPr/>
        </p:nvSpPr>
        <p:spPr>
          <a:xfrm>
            <a:off x="10934241"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blipFill rotWithShape="1">
            <a:blip r:embed="rId5">
              <a:alphaModFix/>
            </a:blip>
            <a:stretch>
              <a:fillRect b="0" l="-57173" r="-113792"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2328"/>
        </a:solidFill>
      </p:bgPr>
    </p:bg>
    <p:spTree>
      <p:nvGrpSpPr>
        <p:cNvPr id="110" name="Shape 110"/>
        <p:cNvGrpSpPr/>
        <p:nvPr/>
      </p:nvGrpSpPr>
      <p:grpSpPr>
        <a:xfrm>
          <a:off x="0" y="0"/>
          <a:ext cx="0" cy="0"/>
          <a:chOff x="0" y="0"/>
          <a:chExt cx="0" cy="0"/>
        </a:xfrm>
      </p:grpSpPr>
      <p:sp>
        <p:nvSpPr>
          <p:cNvPr id="111" name="Google Shape;111;p2"/>
          <p:cNvSpPr/>
          <p:nvPr/>
        </p:nvSpPr>
        <p:spPr>
          <a:xfrm flipH="1" rot="10800000">
            <a:off x="7218918" y="-3781164"/>
            <a:ext cx="14007323" cy="4474020"/>
          </a:xfrm>
          <a:custGeom>
            <a:rect b="b" l="l" r="r" t="t"/>
            <a:pathLst>
              <a:path extrusionOk="0" h="4474020" w="14007323">
                <a:moveTo>
                  <a:pt x="14007324" y="0"/>
                </a:moveTo>
                <a:lnTo>
                  <a:pt x="0" y="0"/>
                </a:lnTo>
                <a:lnTo>
                  <a:pt x="0" y="4474019"/>
                </a:lnTo>
                <a:lnTo>
                  <a:pt x="14007324" y="4474019"/>
                </a:lnTo>
                <a:lnTo>
                  <a:pt x="14007324" y="0"/>
                </a:lnTo>
                <a:close/>
              </a:path>
            </a:pathLst>
          </a:custGeom>
          <a:blipFill rotWithShape="1">
            <a:blip r:embed="rId3">
              <a:alphaModFix amt="77000"/>
            </a:blip>
            <a:stretch>
              <a:fillRect b="0" l="0" r="0" t="0"/>
            </a:stretch>
          </a:blipFill>
          <a:ln>
            <a:noFill/>
          </a:ln>
        </p:spPr>
      </p:sp>
      <p:sp>
        <p:nvSpPr>
          <p:cNvPr id="112" name="Google Shape;112;p2"/>
          <p:cNvSpPr/>
          <p:nvPr/>
        </p:nvSpPr>
        <p:spPr>
          <a:xfrm>
            <a:off x="10754684"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solidFill>
            <a:srgbClr val="000000">
              <a:alpha val="0"/>
            </a:srgbClr>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
          <p:cNvSpPr/>
          <p:nvPr/>
        </p:nvSpPr>
        <p:spPr>
          <a:xfrm flipH="1" rot="10800000">
            <a:off x="-3718317" y="9849951"/>
            <a:ext cx="14007323" cy="4474020"/>
          </a:xfrm>
          <a:custGeom>
            <a:rect b="b" l="l" r="r" t="t"/>
            <a:pathLst>
              <a:path extrusionOk="0" h="4474020" w="14007323">
                <a:moveTo>
                  <a:pt x="14007323" y="0"/>
                </a:moveTo>
                <a:lnTo>
                  <a:pt x="0" y="0"/>
                </a:lnTo>
                <a:lnTo>
                  <a:pt x="0" y="4474019"/>
                </a:lnTo>
                <a:lnTo>
                  <a:pt x="14007323" y="4474019"/>
                </a:lnTo>
                <a:lnTo>
                  <a:pt x="14007323" y="0"/>
                </a:lnTo>
                <a:close/>
              </a:path>
            </a:pathLst>
          </a:custGeom>
          <a:blipFill rotWithShape="1">
            <a:blip r:embed="rId3">
              <a:alphaModFix amt="77000"/>
            </a:blip>
            <a:stretch>
              <a:fillRect b="0" l="0" r="0" t="0"/>
            </a:stretch>
          </a:blipFill>
          <a:ln>
            <a:noFill/>
          </a:ln>
        </p:spPr>
      </p:sp>
      <p:sp>
        <p:nvSpPr>
          <p:cNvPr id="114" name="Google Shape;114;p2"/>
          <p:cNvSpPr/>
          <p:nvPr/>
        </p:nvSpPr>
        <p:spPr>
          <a:xfrm>
            <a:off x="963767" y="692855"/>
            <a:ext cx="3512263" cy="1281501"/>
          </a:xfrm>
          <a:custGeom>
            <a:rect b="b" l="l" r="r" t="t"/>
            <a:pathLst>
              <a:path extrusionOk="0" h="1281501" w="3512263">
                <a:moveTo>
                  <a:pt x="0" y="0"/>
                </a:moveTo>
                <a:lnTo>
                  <a:pt x="3512263" y="0"/>
                </a:lnTo>
                <a:lnTo>
                  <a:pt x="3512263" y="1281502"/>
                </a:lnTo>
                <a:lnTo>
                  <a:pt x="0" y="1281502"/>
                </a:lnTo>
                <a:lnTo>
                  <a:pt x="0" y="0"/>
                </a:lnTo>
                <a:close/>
              </a:path>
            </a:pathLst>
          </a:custGeom>
          <a:blipFill rotWithShape="1">
            <a:blip r:embed="rId4">
              <a:alphaModFix/>
            </a:blip>
            <a:stretch>
              <a:fillRect b="0" l="0" r="0" t="0"/>
            </a:stretch>
          </a:blipFill>
          <a:ln>
            <a:noFill/>
          </a:ln>
        </p:spPr>
      </p:sp>
      <p:pic>
        <p:nvPicPr>
          <p:cNvPr descr="A close-up of a machine. Link https://www.youtube.com/watch?v=_5jW5903oeg&amp;t=13s Transcripts available.&#10;&#10;" id="115" name="Google Shape;115;p2">
            <a:hlinkClick r:id="rId5"/>
          </p:cNvPr>
          <p:cNvPicPr preferRelativeResize="0"/>
          <p:nvPr/>
        </p:nvPicPr>
        <p:blipFill rotWithShape="1">
          <a:blip r:embed="rId6">
            <a:alphaModFix/>
          </a:blip>
          <a:srcRect b="0" l="0" r="0" t="0"/>
          <a:stretch/>
        </p:blipFill>
        <p:spPr>
          <a:xfrm>
            <a:off x="2624718" y="2203445"/>
            <a:ext cx="13038563" cy="7417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E56"/>
        </a:solidFill>
      </p:bgPr>
    </p:bg>
    <p:spTree>
      <p:nvGrpSpPr>
        <p:cNvPr id="120" name="Shape 120"/>
        <p:cNvGrpSpPr/>
        <p:nvPr/>
      </p:nvGrpSpPr>
      <p:grpSpPr>
        <a:xfrm>
          <a:off x="0" y="0"/>
          <a:ext cx="0" cy="0"/>
          <a:chOff x="0" y="0"/>
          <a:chExt cx="0" cy="0"/>
        </a:xfrm>
      </p:grpSpPr>
      <p:sp>
        <p:nvSpPr>
          <p:cNvPr id="121" name="Google Shape;121;p3"/>
          <p:cNvSpPr/>
          <p:nvPr/>
        </p:nvSpPr>
        <p:spPr>
          <a:xfrm>
            <a:off x="0" y="0"/>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mt="13000"/>
            </a:blip>
            <a:stretch>
              <a:fillRect b="-8386" l="0" r="0" t="-8385"/>
            </a:stretch>
          </a:blipFill>
          <a:ln>
            <a:noFill/>
          </a:ln>
        </p:spPr>
      </p:sp>
      <p:sp>
        <p:nvSpPr>
          <p:cNvPr id="122" name="Google Shape;122;p3"/>
          <p:cNvSpPr txBox="1"/>
          <p:nvPr/>
        </p:nvSpPr>
        <p:spPr>
          <a:xfrm>
            <a:off x="0" y="4605655"/>
            <a:ext cx="18288000" cy="95596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i="0" lang="en-US" sz="7099" u="none" cap="none" strike="noStrike">
                <a:solidFill>
                  <a:srgbClr val="FFFFFF"/>
                </a:solidFill>
                <a:latin typeface="Arial"/>
                <a:ea typeface="Arial"/>
                <a:cs typeface="Arial"/>
                <a:sym typeface="Arial"/>
              </a:rPr>
              <a:t>Demonstration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4"/>
          <p:cNvSpPr/>
          <p:nvPr/>
        </p:nvSpPr>
        <p:spPr>
          <a:xfrm flipH="1">
            <a:off x="-2708527" y="9942128"/>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130" name="Google Shape;130;p4"/>
          <p:cNvGrpSpPr/>
          <p:nvPr/>
        </p:nvGrpSpPr>
        <p:grpSpPr>
          <a:xfrm>
            <a:off x="-213326" y="884039"/>
            <a:ext cx="11512960" cy="1025708"/>
            <a:chOff x="0" y="-38100"/>
            <a:chExt cx="3032220" cy="270145"/>
          </a:xfrm>
        </p:grpSpPr>
        <p:sp>
          <p:nvSpPr>
            <p:cNvPr id="131" name="Google Shape;131;p4"/>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132" name="Google Shape;132;p4"/>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33" name="Google Shape;133;p4"/>
          <p:cNvGrpSpPr/>
          <p:nvPr/>
        </p:nvGrpSpPr>
        <p:grpSpPr>
          <a:xfrm>
            <a:off x="10859110" y="1028700"/>
            <a:ext cx="881047" cy="881047"/>
            <a:chOff x="0" y="0"/>
            <a:chExt cx="812800" cy="812800"/>
          </a:xfrm>
        </p:grpSpPr>
        <p:sp>
          <p:nvSpPr>
            <p:cNvPr id="134" name="Google Shape;134;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6" name="Google Shape;136;p4"/>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137" name="Google Shape;137;p4"/>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138" name="Google Shape;138;p4"/>
          <p:cNvSpPr txBox="1"/>
          <p:nvPr/>
        </p:nvSpPr>
        <p:spPr>
          <a:xfrm>
            <a:off x="1357107" y="1126640"/>
            <a:ext cx="9502003" cy="560923"/>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i="0" lang="en-US" sz="3399" u="none" cap="none" strike="noStrike">
                <a:solidFill>
                  <a:srgbClr val="FFFFFF"/>
                </a:solidFill>
                <a:latin typeface="Arimo"/>
                <a:ea typeface="Arimo"/>
                <a:cs typeface="Arimo"/>
                <a:sym typeface="Arimo"/>
              </a:rPr>
              <a:t>Industrial Production</a:t>
            </a:r>
            <a:endParaRPr/>
          </a:p>
        </p:txBody>
      </p:sp>
      <p:sp>
        <p:nvSpPr>
          <p:cNvPr id="139" name="Google Shape;139;p4"/>
          <p:cNvSpPr txBox="1"/>
          <p:nvPr/>
        </p:nvSpPr>
        <p:spPr>
          <a:xfrm>
            <a:off x="10523048" y="1687569"/>
            <a:ext cx="7368900" cy="2678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000" u="none" cap="none" strike="noStrike">
                <a:solidFill>
                  <a:srgbClr val="000000"/>
                </a:solidFill>
                <a:latin typeface="Calibri"/>
                <a:ea typeface="Calibri"/>
                <a:cs typeface="Calibri"/>
                <a:sym typeface="Calibri"/>
              </a:rPr>
              <a:t>Entry: $42,000- $60,000</a:t>
            </a:r>
            <a:endParaRPr b="0" i="0" sz="40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1" i="0" lang="en-US" sz="4000" u="none" cap="none" strike="noStrike">
                <a:solidFill>
                  <a:srgbClr val="000000"/>
                </a:solidFill>
                <a:latin typeface="Calibri"/>
                <a:ea typeface="Calibri"/>
                <a:cs typeface="Calibri"/>
                <a:sym typeface="Calibri"/>
              </a:rPr>
              <a:t>Experienced:  $80,000- $110,000+</a:t>
            </a:r>
            <a:endParaRPr b="0" i="0" sz="40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br>
              <a:rPr b="0" i="0" lang="en-US" sz="1800" u="none" cap="none" strike="noStrike">
                <a:solidFill>
                  <a:schemeClr val="dk1"/>
                </a:solidFill>
                <a:latin typeface="Calibri"/>
                <a:ea typeface="Calibri"/>
                <a:cs typeface="Calibri"/>
                <a:sym typeface="Calibri"/>
              </a:rPr>
            </a:br>
            <a:br>
              <a:rPr b="0" i="0" lang="en-US" sz="1800" u="none" cap="none" strike="noStrike">
                <a:solidFill>
                  <a:schemeClr val="dk1"/>
                </a:solidFill>
                <a:latin typeface="Calibri"/>
                <a:ea typeface="Calibri"/>
                <a:cs typeface="Calibri"/>
                <a:sym typeface="Calibri"/>
              </a:rPr>
            </a:br>
            <a:r>
              <a:rPr b="1" i="0" lang="en-US" sz="1600" u="none" cap="none" strike="noStrike">
                <a:solidFill>
                  <a:srgbClr val="1F497D"/>
                </a:solidFill>
                <a:latin typeface="Caveat"/>
                <a:ea typeface="Caveat"/>
                <a:cs typeface="Caveat"/>
                <a:sym typeface="Caveat"/>
              </a:rPr>
              <a:t> </a:t>
            </a:r>
            <a:endParaRPr b="0" i="0" sz="18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br>
              <a:rPr b="0" i="0" lang="en-US" sz="1800" u="none" cap="none" strike="noStrike">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140" name="Google Shape;140;p4"/>
          <p:cNvSpPr txBox="1"/>
          <p:nvPr/>
        </p:nvSpPr>
        <p:spPr>
          <a:xfrm>
            <a:off x="10499498" y="3428995"/>
            <a:ext cx="7416000" cy="6187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000" u="none" strike="noStrike">
                <a:solidFill>
                  <a:srgbClr val="000000"/>
                </a:solidFill>
                <a:latin typeface="Calibri"/>
                <a:ea typeface="Calibri"/>
                <a:cs typeface="Calibri"/>
                <a:sym typeface="Calibri"/>
              </a:rPr>
              <a:t>Production Technician, Industrial Maintenance Mechanic, Automation Specialist, </a:t>
            </a:r>
            <a:endParaRPr b="0" sz="4000">
              <a:solidFill>
                <a:schemeClr val="dk1"/>
              </a:solidFill>
              <a:latin typeface="Calibri"/>
              <a:ea typeface="Calibri"/>
              <a:cs typeface="Calibri"/>
              <a:sym typeface="Calibri"/>
            </a:endParaRPr>
          </a:p>
          <a:p>
            <a:pPr indent="0" lvl="0" marL="0" marR="0" rtl="0" algn="ctr">
              <a:spcBef>
                <a:spcPts val="0"/>
              </a:spcBef>
              <a:spcAft>
                <a:spcPts val="0"/>
              </a:spcAft>
              <a:buNone/>
            </a:pPr>
            <a:r>
              <a:rPr b="1" i="0" lang="en-US" sz="4000" u="none" strike="noStrike">
                <a:solidFill>
                  <a:srgbClr val="000000"/>
                </a:solidFill>
                <a:latin typeface="Calibri"/>
                <a:ea typeface="Calibri"/>
                <a:cs typeface="Calibri"/>
                <a:sym typeface="Calibri"/>
              </a:rPr>
              <a:t>Manufacturing </a:t>
            </a:r>
            <a:endParaRPr b="0" sz="4000">
              <a:solidFill>
                <a:schemeClr val="dk1"/>
              </a:solidFill>
              <a:latin typeface="Calibri"/>
              <a:ea typeface="Calibri"/>
              <a:cs typeface="Calibri"/>
              <a:sym typeface="Calibri"/>
            </a:endParaRPr>
          </a:p>
          <a:p>
            <a:pPr indent="0" lvl="0" marL="0" marR="0" rtl="0" algn="ctr">
              <a:spcBef>
                <a:spcPts val="0"/>
              </a:spcBef>
              <a:spcAft>
                <a:spcPts val="0"/>
              </a:spcAft>
              <a:buNone/>
            </a:pPr>
            <a:r>
              <a:rPr b="1" i="0" lang="en-US" sz="4000" u="none" strike="noStrike">
                <a:solidFill>
                  <a:srgbClr val="000000"/>
                </a:solidFill>
                <a:latin typeface="Calibri"/>
                <a:ea typeface="Calibri"/>
                <a:cs typeface="Calibri"/>
                <a:sym typeface="Calibri"/>
              </a:rPr>
              <a:t>Engineer, Robotics Integrator, Electrical Assembler, EV Product Fabricator, Aircraft Assembler &amp; Fabricator, Precision Metal Fabricator, Project Management</a:t>
            </a:r>
            <a:endParaRPr b="0" sz="4000">
              <a:solidFill>
                <a:schemeClr val="dk1"/>
              </a:solidFill>
              <a:latin typeface="Calibri"/>
              <a:ea typeface="Calibri"/>
              <a:cs typeface="Calibri"/>
              <a:sym typeface="Calibri"/>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141" name="Google Shape;141;p4"/>
          <p:cNvSpPr txBox="1"/>
          <p:nvPr/>
        </p:nvSpPr>
        <p:spPr>
          <a:xfrm>
            <a:off x="0" y="8806950"/>
            <a:ext cx="10692300" cy="2124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4400" u="none" strike="noStrike">
                <a:solidFill>
                  <a:schemeClr val="dk1"/>
                </a:solidFill>
              </a:rPr>
              <a:t>Where Innovation Meets Production! </a:t>
            </a:r>
            <a:endParaRPr i="1" sz="4400">
              <a:solidFill>
                <a:schemeClr val="dk1"/>
              </a:solidFill>
            </a:endParaRPr>
          </a:p>
          <a:p>
            <a:pPr indent="0" lvl="0" marL="0" marR="0" rtl="0" algn="l">
              <a:spcBef>
                <a:spcPts val="0"/>
              </a:spcBef>
              <a:spcAft>
                <a:spcPts val="0"/>
              </a:spcAft>
              <a:buNone/>
            </a:pPr>
            <a:br>
              <a:rPr lang="en-US" sz="4400">
                <a:solidFill>
                  <a:schemeClr val="dk1"/>
                </a:solidFill>
                <a:latin typeface="Calibri"/>
                <a:ea typeface="Calibri"/>
                <a:cs typeface="Calibri"/>
                <a:sym typeface="Calibri"/>
              </a:rPr>
            </a:br>
            <a:endParaRPr sz="4400">
              <a:solidFill>
                <a:schemeClr val="dk1"/>
              </a:solidFill>
              <a:latin typeface="Calibri"/>
              <a:ea typeface="Calibri"/>
              <a:cs typeface="Calibri"/>
              <a:sym typeface="Calibri"/>
            </a:endParaRPr>
          </a:p>
        </p:txBody>
      </p:sp>
      <p:pic>
        <p:nvPicPr>
          <p:cNvPr descr="Image taken from Career OneStop Day in the Life of an Industrial Production Manager Video. Link https://www.careeronestop.org/Videos/careeronestop-videos.aspx?videocode=11305100" id="142" name="Google Shape;142;p4">
            <a:hlinkClick r:id="rId6"/>
          </p:cNvPr>
          <p:cNvPicPr preferRelativeResize="0"/>
          <p:nvPr/>
        </p:nvPicPr>
        <p:blipFill rotWithShape="1">
          <a:blip r:embed="rId7">
            <a:alphaModFix/>
          </a:blip>
          <a:srcRect b="0" l="0" r="0" t="0"/>
          <a:stretch/>
        </p:blipFill>
        <p:spPr>
          <a:xfrm>
            <a:off x="193019" y="2761579"/>
            <a:ext cx="9912202" cy="54819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50" name="Shape 150"/>
        <p:cNvGrpSpPr/>
        <p:nvPr/>
      </p:nvGrpSpPr>
      <p:grpSpPr>
        <a:xfrm>
          <a:off x="0" y="0"/>
          <a:ext cx="0" cy="0"/>
          <a:chOff x="0" y="0"/>
          <a:chExt cx="0" cy="0"/>
        </a:xfrm>
      </p:grpSpPr>
      <p:sp>
        <p:nvSpPr>
          <p:cNvPr id="151" name="Google Shape;151;p5"/>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2" name="Google Shape;152;p5"/>
          <p:cNvGrpSpPr/>
          <p:nvPr/>
        </p:nvGrpSpPr>
        <p:grpSpPr>
          <a:xfrm>
            <a:off x="-168738" y="-42993"/>
            <a:ext cx="15460647" cy="1025708"/>
            <a:chOff x="0" y="-38100"/>
            <a:chExt cx="4071940" cy="270145"/>
          </a:xfrm>
        </p:grpSpPr>
        <p:sp>
          <p:nvSpPr>
            <p:cNvPr id="153" name="Google Shape;153;p5"/>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154" name="Google Shape;154;p5"/>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55" name="Google Shape;155;p5"/>
          <p:cNvGrpSpPr/>
          <p:nvPr/>
        </p:nvGrpSpPr>
        <p:grpSpPr>
          <a:xfrm>
            <a:off x="14851386" y="101668"/>
            <a:ext cx="881047" cy="881047"/>
            <a:chOff x="0" y="0"/>
            <a:chExt cx="812800" cy="812800"/>
          </a:xfrm>
        </p:grpSpPr>
        <p:sp>
          <p:nvSpPr>
            <p:cNvPr id="156" name="Google Shape;156;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8" name="Google Shape;158;p5"/>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159" name="Google Shape;159;p5"/>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160" name="Google Shape;160;p5"/>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Chemicals and Materials</a:t>
            </a:r>
            <a:endParaRPr/>
          </a:p>
        </p:txBody>
      </p:sp>
      <p:sp>
        <p:nvSpPr>
          <p:cNvPr id="161" name="Google Shape;161;p5"/>
          <p:cNvSpPr txBox="1"/>
          <p:nvPr/>
        </p:nvSpPr>
        <p:spPr>
          <a:xfrm>
            <a:off x="8779760" y="2588955"/>
            <a:ext cx="8093305" cy="2554545"/>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4400" u="none" strike="noStrike">
                <a:solidFill>
                  <a:srgbClr val="000000"/>
                </a:solidFill>
                <a:latin typeface="Calibri"/>
                <a:ea typeface="Calibri"/>
                <a:cs typeface="Calibri"/>
                <a:sym typeface="Calibri"/>
              </a:rPr>
              <a:t>Entry: $45,000 -$65,000</a:t>
            </a:r>
            <a:endParaRPr b="0" sz="4400">
              <a:solidFill>
                <a:schemeClr val="dk1"/>
              </a:solidFill>
              <a:latin typeface="Calibri"/>
              <a:ea typeface="Calibri"/>
              <a:cs typeface="Calibri"/>
              <a:sym typeface="Calibri"/>
            </a:endParaRPr>
          </a:p>
          <a:p>
            <a:pPr indent="0" lvl="0" marL="0" marR="0" rtl="0" algn="ctr">
              <a:spcBef>
                <a:spcPts val="0"/>
              </a:spcBef>
              <a:spcAft>
                <a:spcPts val="0"/>
              </a:spcAft>
              <a:buNone/>
            </a:pPr>
            <a:r>
              <a:rPr b="1" i="0" lang="en-US" sz="4400" u="none" strike="noStrike">
                <a:solidFill>
                  <a:srgbClr val="000000"/>
                </a:solidFill>
                <a:latin typeface="Calibri"/>
                <a:ea typeface="Calibri"/>
                <a:cs typeface="Calibri"/>
                <a:sym typeface="Calibri"/>
              </a:rPr>
              <a:t>Experienced: $85,000 -$120,000+</a:t>
            </a:r>
            <a:endParaRPr b="0" sz="4400">
              <a:solidFill>
                <a:schemeClr val="dk1"/>
              </a:solidFill>
              <a:latin typeface="Calibri"/>
              <a:ea typeface="Calibri"/>
              <a:cs typeface="Calibri"/>
              <a:sym typeface="Calibri"/>
            </a:endParaRPr>
          </a:p>
          <a:p>
            <a:pPr indent="0" lvl="0" marL="0" marR="0" rtl="0" algn="l">
              <a:spcBef>
                <a:spcPts val="0"/>
              </a:spcBef>
              <a:spcAft>
                <a:spcPts val="0"/>
              </a:spcAft>
              <a:buNone/>
            </a:pPr>
            <a:br>
              <a:rPr lang="en-US" sz="4000">
                <a:solidFill>
                  <a:schemeClr val="dk1"/>
                </a:solidFill>
                <a:latin typeface="Calibri"/>
                <a:ea typeface="Calibri"/>
                <a:cs typeface="Calibri"/>
                <a:sym typeface="Calibri"/>
              </a:rPr>
            </a:br>
            <a:endParaRPr b="1" sz="3800">
              <a:solidFill>
                <a:srgbClr val="000000"/>
              </a:solidFill>
              <a:latin typeface="Arial"/>
              <a:ea typeface="Arial"/>
              <a:cs typeface="Arial"/>
              <a:sym typeface="Arial"/>
            </a:endParaRPr>
          </a:p>
        </p:txBody>
      </p:sp>
      <p:sp>
        <p:nvSpPr>
          <p:cNvPr id="162" name="Google Shape;162;p5"/>
          <p:cNvSpPr txBox="1"/>
          <p:nvPr/>
        </p:nvSpPr>
        <p:spPr>
          <a:xfrm>
            <a:off x="10095341" y="4159338"/>
            <a:ext cx="6777724" cy="495520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u="none" strike="noStrike">
                <a:solidFill>
                  <a:srgbClr val="000000"/>
                </a:solidFill>
                <a:latin typeface="Arial"/>
                <a:ea typeface="Arial"/>
                <a:cs typeface="Arial"/>
                <a:sym typeface="Arial"/>
              </a:rPr>
              <a:t>Chemical Technician, Process Engineer, Materials Scientist, Composite Fabrication Specialist, Lab Quality Specialist, Environmental Technician</a:t>
            </a:r>
            <a:endParaRPr b="1" sz="4000">
              <a:solidFill>
                <a:schemeClr val="dk1"/>
              </a:solidFill>
              <a:latin typeface="Arial"/>
              <a:ea typeface="Arial"/>
              <a:cs typeface="Arial"/>
              <a:sym typeface="Arial"/>
            </a:endParaRPr>
          </a:p>
          <a:p>
            <a:pPr indent="0" lvl="0" marL="0" marR="0" rtl="0" algn="l">
              <a:spcBef>
                <a:spcPts val="0"/>
              </a:spcBef>
              <a:spcAft>
                <a:spcPts val="0"/>
              </a:spcAft>
              <a:buNone/>
            </a:pPr>
            <a:br>
              <a:rPr b="0"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163" name="Google Shape;163;p5"/>
          <p:cNvSpPr txBox="1"/>
          <p:nvPr/>
        </p:nvSpPr>
        <p:spPr>
          <a:xfrm>
            <a:off x="1414935" y="1278726"/>
            <a:ext cx="13651325" cy="138499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4800" u="none" strike="noStrike">
                <a:solidFill>
                  <a:schemeClr val="dk1"/>
                </a:solidFill>
                <a:latin typeface="Arial"/>
                <a:ea typeface="Arial"/>
                <a:cs typeface="Arial"/>
                <a:sym typeface="Arial"/>
              </a:rPr>
              <a:t>The Science behind </a:t>
            </a:r>
            <a:r>
              <a:rPr b="1" i="1" lang="en-US" sz="4800">
                <a:solidFill>
                  <a:schemeClr val="dk1"/>
                </a:solidFill>
                <a:latin typeface="Arial"/>
                <a:ea typeface="Arial"/>
                <a:cs typeface="Arial"/>
                <a:sym typeface="Arial"/>
              </a:rPr>
              <a:t>E</a:t>
            </a:r>
            <a:r>
              <a:rPr b="1" i="1" lang="en-US" sz="4800" u="none" strike="noStrike">
                <a:solidFill>
                  <a:schemeClr val="dk1"/>
                </a:solidFill>
                <a:latin typeface="Arial"/>
                <a:ea typeface="Arial"/>
                <a:cs typeface="Arial"/>
                <a:sym typeface="Arial"/>
              </a:rPr>
              <a:t>verything </a:t>
            </a:r>
            <a:r>
              <a:rPr b="1" i="1" lang="en-US" sz="4800">
                <a:solidFill>
                  <a:schemeClr val="dk1"/>
                </a:solidFill>
                <a:latin typeface="Arial"/>
                <a:ea typeface="Arial"/>
                <a:cs typeface="Arial"/>
                <a:sym typeface="Arial"/>
              </a:rPr>
              <a:t>Y</a:t>
            </a:r>
            <a:r>
              <a:rPr b="1" i="1" lang="en-US" sz="4800" u="none" strike="noStrike">
                <a:solidFill>
                  <a:schemeClr val="dk1"/>
                </a:solidFill>
                <a:latin typeface="Arial"/>
                <a:ea typeface="Arial"/>
                <a:cs typeface="Arial"/>
                <a:sym typeface="Arial"/>
              </a:rPr>
              <a:t>ou </a:t>
            </a:r>
            <a:r>
              <a:rPr b="1" i="1" lang="en-US" sz="4800">
                <a:solidFill>
                  <a:schemeClr val="dk1"/>
                </a:solidFill>
                <a:latin typeface="Arial"/>
                <a:ea typeface="Arial"/>
                <a:cs typeface="Arial"/>
                <a:sym typeface="Arial"/>
              </a:rPr>
              <a:t>T</a:t>
            </a:r>
            <a:r>
              <a:rPr b="1" i="1" lang="en-US" sz="4800" u="none" strike="noStrike">
                <a:solidFill>
                  <a:schemeClr val="dk1"/>
                </a:solidFill>
                <a:latin typeface="Arial"/>
                <a:ea typeface="Arial"/>
                <a:cs typeface="Arial"/>
                <a:sym typeface="Arial"/>
              </a:rPr>
              <a:t>ouch!</a:t>
            </a:r>
            <a:endParaRPr b="1" i="1" sz="48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pic>
        <p:nvPicPr>
          <p:cNvPr descr="Analysis Laboratory - Scientist With Pipette And Beaker - Equipment Chemical (Provided by Getty Images)" id="164" name="Google Shape;164;p5"/>
          <p:cNvPicPr preferRelativeResize="0"/>
          <p:nvPr/>
        </p:nvPicPr>
        <p:blipFill rotWithShape="1">
          <a:blip r:embed="rId5">
            <a:alphaModFix/>
          </a:blip>
          <a:srcRect b="0" l="0" r="0" t="0"/>
          <a:stretch/>
        </p:blipFill>
        <p:spPr>
          <a:xfrm>
            <a:off x="-1485915" y="2455504"/>
            <a:ext cx="10085982" cy="6732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72" name="Shape 172"/>
        <p:cNvGrpSpPr/>
        <p:nvPr/>
      </p:nvGrpSpPr>
      <p:grpSpPr>
        <a:xfrm>
          <a:off x="0" y="0"/>
          <a:ext cx="0" cy="0"/>
          <a:chOff x="0" y="0"/>
          <a:chExt cx="0" cy="0"/>
        </a:xfrm>
      </p:grpSpPr>
      <p:sp>
        <p:nvSpPr>
          <p:cNvPr id="173" name="Google Shape;173;p6"/>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4" name="Google Shape;174;p6"/>
          <p:cNvGrpSpPr/>
          <p:nvPr/>
        </p:nvGrpSpPr>
        <p:grpSpPr>
          <a:xfrm>
            <a:off x="-168738" y="-42993"/>
            <a:ext cx="15460647" cy="1025708"/>
            <a:chOff x="0" y="-38100"/>
            <a:chExt cx="4071940" cy="270145"/>
          </a:xfrm>
        </p:grpSpPr>
        <p:sp>
          <p:nvSpPr>
            <p:cNvPr id="175" name="Google Shape;175;p6"/>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176" name="Google Shape;176;p6"/>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77" name="Google Shape;177;p6"/>
          <p:cNvGrpSpPr/>
          <p:nvPr/>
        </p:nvGrpSpPr>
        <p:grpSpPr>
          <a:xfrm>
            <a:off x="14851386" y="101668"/>
            <a:ext cx="881047" cy="881047"/>
            <a:chOff x="0" y="0"/>
            <a:chExt cx="812800" cy="812800"/>
          </a:xfrm>
        </p:grpSpPr>
        <p:sp>
          <p:nvSpPr>
            <p:cNvPr id="178" name="Google Shape;178;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0" name="Google Shape;180;p6"/>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181" name="Google Shape;181;p6"/>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182" name="Google Shape;182;p6"/>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Advanced Mobility</a:t>
            </a:r>
            <a:endParaRPr/>
          </a:p>
        </p:txBody>
      </p:sp>
      <p:sp>
        <p:nvSpPr>
          <p:cNvPr id="183" name="Google Shape;183;p6"/>
          <p:cNvSpPr txBox="1"/>
          <p:nvPr/>
        </p:nvSpPr>
        <p:spPr>
          <a:xfrm>
            <a:off x="7639128" y="3075474"/>
            <a:ext cx="8093305" cy="2554545"/>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4400" u="none" strike="noStrike">
                <a:solidFill>
                  <a:srgbClr val="000000"/>
                </a:solidFill>
                <a:latin typeface="Calibri"/>
                <a:ea typeface="Calibri"/>
                <a:cs typeface="Calibri"/>
                <a:sym typeface="Calibri"/>
              </a:rPr>
              <a:t>Entry: $45,000 -$</a:t>
            </a:r>
            <a:r>
              <a:rPr b="1" lang="en-US" sz="4400">
                <a:solidFill>
                  <a:srgbClr val="000000"/>
                </a:solidFill>
                <a:latin typeface="Calibri"/>
                <a:ea typeface="Calibri"/>
                <a:cs typeface="Calibri"/>
                <a:sym typeface="Calibri"/>
              </a:rPr>
              <a:t>70</a:t>
            </a:r>
            <a:r>
              <a:rPr b="1" i="0" lang="en-US" sz="4400" u="none" strike="noStrike">
                <a:solidFill>
                  <a:srgbClr val="000000"/>
                </a:solidFill>
                <a:latin typeface="Calibri"/>
                <a:ea typeface="Calibri"/>
                <a:cs typeface="Calibri"/>
                <a:sym typeface="Calibri"/>
              </a:rPr>
              <a:t>,000</a:t>
            </a:r>
            <a:endParaRPr b="0" sz="4400">
              <a:solidFill>
                <a:schemeClr val="dk1"/>
              </a:solidFill>
              <a:latin typeface="Calibri"/>
              <a:ea typeface="Calibri"/>
              <a:cs typeface="Calibri"/>
              <a:sym typeface="Calibri"/>
            </a:endParaRPr>
          </a:p>
          <a:p>
            <a:pPr indent="0" lvl="0" marL="0" marR="0" rtl="0" algn="ctr">
              <a:spcBef>
                <a:spcPts val="0"/>
              </a:spcBef>
              <a:spcAft>
                <a:spcPts val="0"/>
              </a:spcAft>
              <a:buNone/>
            </a:pPr>
            <a:r>
              <a:rPr b="1" i="0" lang="en-US" sz="4400" u="none" strike="noStrike">
                <a:solidFill>
                  <a:srgbClr val="000000"/>
                </a:solidFill>
                <a:latin typeface="Calibri"/>
                <a:ea typeface="Calibri"/>
                <a:cs typeface="Calibri"/>
                <a:sym typeface="Calibri"/>
              </a:rPr>
              <a:t>Experienced: $</a:t>
            </a:r>
            <a:r>
              <a:rPr b="1" lang="en-US" sz="4400">
                <a:solidFill>
                  <a:srgbClr val="000000"/>
                </a:solidFill>
                <a:latin typeface="Calibri"/>
                <a:ea typeface="Calibri"/>
                <a:cs typeface="Calibri"/>
                <a:sym typeface="Calibri"/>
              </a:rPr>
              <a:t>90</a:t>
            </a:r>
            <a:r>
              <a:rPr b="1" i="0" lang="en-US" sz="4400" u="none" strike="noStrike">
                <a:solidFill>
                  <a:srgbClr val="000000"/>
                </a:solidFill>
                <a:latin typeface="Calibri"/>
                <a:ea typeface="Calibri"/>
                <a:cs typeface="Calibri"/>
                <a:sym typeface="Calibri"/>
              </a:rPr>
              <a:t>,000 -$130,000+</a:t>
            </a:r>
            <a:endParaRPr b="0" sz="4400">
              <a:solidFill>
                <a:schemeClr val="dk1"/>
              </a:solidFill>
              <a:latin typeface="Calibri"/>
              <a:ea typeface="Calibri"/>
              <a:cs typeface="Calibri"/>
              <a:sym typeface="Calibri"/>
            </a:endParaRPr>
          </a:p>
          <a:p>
            <a:pPr indent="0" lvl="0" marL="0" marR="0" rtl="0" algn="l">
              <a:spcBef>
                <a:spcPts val="0"/>
              </a:spcBef>
              <a:spcAft>
                <a:spcPts val="0"/>
              </a:spcAft>
              <a:buNone/>
            </a:pPr>
            <a:br>
              <a:rPr lang="en-US" sz="4000">
                <a:solidFill>
                  <a:schemeClr val="dk1"/>
                </a:solidFill>
                <a:latin typeface="Calibri"/>
                <a:ea typeface="Calibri"/>
                <a:cs typeface="Calibri"/>
                <a:sym typeface="Calibri"/>
              </a:rPr>
            </a:br>
            <a:endParaRPr b="1" sz="3800">
              <a:solidFill>
                <a:srgbClr val="000000"/>
              </a:solidFill>
              <a:latin typeface="Arial"/>
              <a:ea typeface="Arial"/>
              <a:cs typeface="Arial"/>
              <a:sym typeface="Arial"/>
            </a:endParaRPr>
          </a:p>
        </p:txBody>
      </p:sp>
      <p:sp>
        <p:nvSpPr>
          <p:cNvPr descr="Image of female and male seated working on a lab" id="184" name="Google Shape;184;p6"/>
          <p:cNvSpPr/>
          <p:nvPr/>
        </p:nvSpPr>
        <p:spPr>
          <a:xfrm>
            <a:off x="-1707076" y="1542011"/>
            <a:ext cx="7797256" cy="7797224"/>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5">
              <a:alphaModFix/>
            </a:blip>
            <a:stretch>
              <a:fillRect b="0" l="-25045" r="-25045"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6"/>
          <p:cNvSpPr txBox="1"/>
          <p:nvPr/>
        </p:nvSpPr>
        <p:spPr>
          <a:xfrm>
            <a:off x="7045941" y="5413409"/>
            <a:ext cx="10303761"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800" u="none" strike="noStrike">
                <a:solidFill>
                  <a:srgbClr val="000000"/>
                </a:solidFill>
                <a:latin typeface="Calibri"/>
                <a:ea typeface="Calibri"/>
                <a:cs typeface="Calibri"/>
                <a:sym typeface="Calibri"/>
              </a:rPr>
              <a:t>Systems Engineer, Battery Technician, Electric Vehicle Designer, Mechatronics Technician, Drone and UAS Specialist</a:t>
            </a:r>
            <a:br>
              <a:rPr b="0"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186" name="Google Shape;186;p6"/>
          <p:cNvSpPr txBox="1"/>
          <p:nvPr/>
        </p:nvSpPr>
        <p:spPr>
          <a:xfrm>
            <a:off x="4495800" y="1214177"/>
            <a:ext cx="12573000" cy="138499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4800" u="none" strike="noStrike">
                <a:solidFill>
                  <a:schemeClr val="dk1"/>
                </a:solidFill>
                <a:latin typeface="Arial"/>
                <a:ea typeface="Arial"/>
                <a:cs typeface="Arial"/>
                <a:sym typeface="Arial"/>
              </a:rPr>
              <a:t>Engineering the Movement of the Future!</a:t>
            </a:r>
            <a:endParaRPr b="1" i="1" sz="48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7"/>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7"/>
          <p:cNvSpPr/>
          <p:nvPr/>
        </p:nvSpPr>
        <p:spPr>
          <a:xfrm flipH="1">
            <a:off x="-2708527" y="9639300"/>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194" name="Google Shape;194;p7"/>
          <p:cNvGrpSpPr/>
          <p:nvPr/>
        </p:nvGrpSpPr>
        <p:grpSpPr>
          <a:xfrm>
            <a:off x="-213326" y="884039"/>
            <a:ext cx="11512960" cy="1025708"/>
            <a:chOff x="0" y="-38100"/>
            <a:chExt cx="3032220" cy="270145"/>
          </a:xfrm>
        </p:grpSpPr>
        <p:sp>
          <p:nvSpPr>
            <p:cNvPr id="195" name="Google Shape;195;p7"/>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196" name="Google Shape;196;p7"/>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97" name="Google Shape;197;p7"/>
          <p:cNvGrpSpPr/>
          <p:nvPr/>
        </p:nvGrpSpPr>
        <p:grpSpPr>
          <a:xfrm>
            <a:off x="10859110" y="1028700"/>
            <a:ext cx="881047" cy="881047"/>
            <a:chOff x="0" y="0"/>
            <a:chExt cx="812800" cy="812800"/>
          </a:xfrm>
        </p:grpSpPr>
        <p:sp>
          <p:nvSpPr>
            <p:cNvPr id="198" name="Google Shape;198;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00" name="Google Shape;200;p7"/>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201" name="Google Shape;201;p7"/>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202" name="Google Shape;202;p7"/>
          <p:cNvSpPr txBox="1"/>
          <p:nvPr/>
        </p:nvSpPr>
        <p:spPr>
          <a:xfrm>
            <a:off x="1357107" y="1126640"/>
            <a:ext cx="9502003" cy="560923"/>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Tennis Ball Transfer Activity</a:t>
            </a:r>
            <a:endParaRPr/>
          </a:p>
        </p:txBody>
      </p:sp>
      <p:sp>
        <p:nvSpPr>
          <p:cNvPr id="203" name="Google Shape;203;p7"/>
          <p:cNvSpPr txBox="1"/>
          <p:nvPr/>
        </p:nvSpPr>
        <p:spPr>
          <a:xfrm>
            <a:off x="533400" y="2214702"/>
            <a:ext cx="16093835" cy="710963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4000">
                <a:solidFill>
                  <a:srgbClr val="000000"/>
                </a:solidFill>
                <a:latin typeface="Arial"/>
                <a:ea typeface="Arial"/>
                <a:cs typeface="Arial"/>
                <a:sym typeface="Arial"/>
              </a:rPr>
              <a:t>F</a:t>
            </a:r>
            <a:r>
              <a:rPr b="1" i="0" lang="en-US" sz="4000" u="none" strike="noStrike">
                <a:solidFill>
                  <a:srgbClr val="000000"/>
                </a:solidFill>
                <a:latin typeface="Arial"/>
                <a:ea typeface="Arial"/>
                <a:cs typeface="Arial"/>
                <a:sym typeface="Arial"/>
              </a:rPr>
              <a:t>ind the quickest way to transfer a tennis ball so each student touches it with each hand at least once:</a:t>
            </a:r>
            <a:endParaRPr/>
          </a:p>
          <a:p>
            <a:pPr indent="0" lvl="0" marL="0" marR="0" rtl="0" algn="l">
              <a:spcBef>
                <a:spcPts val="2400"/>
              </a:spcBef>
              <a:spcAft>
                <a:spcPts val="0"/>
              </a:spcAft>
              <a:buNone/>
            </a:pPr>
            <a:r>
              <a:rPr b="0" i="0" lang="en-US" sz="3600" u="none" strike="noStrike">
                <a:solidFill>
                  <a:srgbClr val="000000"/>
                </a:solidFill>
                <a:latin typeface="Arial"/>
                <a:ea typeface="Arial"/>
                <a:cs typeface="Arial"/>
                <a:sym typeface="Arial"/>
              </a:rPr>
              <a:t>1.The ball must be touched by each hand</a:t>
            </a:r>
            <a:r>
              <a:rPr lang="en-US" sz="3600">
                <a:solidFill>
                  <a:schemeClr val="dk1"/>
                </a:solidFill>
                <a:latin typeface="Calibri"/>
                <a:ea typeface="Calibri"/>
                <a:cs typeface="Calibri"/>
                <a:sym typeface="Calibri"/>
              </a:rPr>
              <a:t> </a:t>
            </a:r>
            <a:r>
              <a:rPr b="0" i="0" lang="en-US" sz="3600" u="none" strike="noStrike">
                <a:solidFill>
                  <a:srgbClr val="000000"/>
                </a:solidFill>
                <a:latin typeface="Arial"/>
                <a:ea typeface="Arial"/>
                <a:cs typeface="Arial"/>
                <a:sym typeface="Arial"/>
              </a:rPr>
              <a:t>of every group member before the task is complete.   </a:t>
            </a:r>
            <a:endParaRPr/>
          </a:p>
          <a:p>
            <a:pPr indent="0" lvl="0" marL="0" marR="0" rtl="0" algn="l">
              <a:spcBef>
                <a:spcPts val="2400"/>
              </a:spcBef>
              <a:spcAft>
                <a:spcPts val="0"/>
              </a:spcAft>
              <a:buNone/>
            </a:pPr>
            <a:r>
              <a:rPr lang="en-US" sz="3600">
                <a:solidFill>
                  <a:srgbClr val="000000"/>
                </a:solidFill>
                <a:latin typeface="Arial"/>
                <a:ea typeface="Arial"/>
                <a:cs typeface="Arial"/>
                <a:sym typeface="Arial"/>
              </a:rPr>
              <a:t>2</a:t>
            </a:r>
            <a:r>
              <a:rPr b="0" i="0" lang="en-US" sz="3600" u="none" strike="noStrike">
                <a:solidFill>
                  <a:srgbClr val="000000"/>
                </a:solidFill>
                <a:latin typeface="Arial"/>
                <a:ea typeface="Arial"/>
                <a:cs typeface="Arial"/>
                <a:sym typeface="Arial"/>
              </a:rPr>
              <a:t>. Groups have 2 minutes to discuss strategy, then set up and time your first attempt.   </a:t>
            </a:r>
            <a:endParaRPr/>
          </a:p>
          <a:p>
            <a:pPr indent="0" lvl="0" marL="0" marR="0" rtl="0" algn="l">
              <a:spcBef>
                <a:spcPts val="2400"/>
              </a:spcBef>
              <a:spcAft>
                <a:spcPts val="0"/>
              </a:spcAft>
              <a:buNone/>
            </a:pPr>
            <a:r>
              <a:rPr lang="en-US" sz="3600">
                <a:solidFill>
                  <a:srgbClr val="000000"/>
                </a:solidFill>
                <a:latin typeface="Arial"/>
                <a:ea typeface="Arial"/>
                <a:cs typeface="Arial"/>
                <a:sym typeface="Arial"/>
              </a:rPr>
              <a:t>3. R</a:t>
            </a:r>
            <a:r>
              <a:rPr b="0" i="0" lang="en-US" sz="3600" u="none" strike="noStrike">
                <a:solidFill>
                  <a:srgbClr val="000000"/>
                </a:solidFill>
                <a:latin typeface="Arial"/>
                <a:ea typeface="Arial"/>
                <a:cs typeface="Arial"/>
                <a:sym typeface="Arial"/>
              </a:rPr>
              <a:t>evise the process to increase efficiency, then time the next attempt.   </a:t>
            </a:r>
            <a:endParaRPr/>
          </a:p>
          <a:p>
            <a:pPr indent="0" lvl="0" marL="0" marR="0" rtl="0" algn="l">
              <a:spcBef>
                <a:spcPts val="2400"/>
              </a:spcBef>
              <a:spcAft>
                <a:spcPts val="0"/>
              </a:spcAft>
              <a:buNone/>
            </a:pPr>
            <a:r>
              <a:rPr lang="en-US" sz="3600">
                <a:solidFill>
                  <a:srgbClr val="000000"/>
                </a:solidFill>
                <a:latin typeface="Arial"/>
                <a:ea typeface="Arial"/>
                <a:cs typeface="Arial"/>
                <a:sym typeface="Arial"/>
              </a:rPr>
              <a:t>4</a:t>
            </a:r>
            <a:r>
              <a:rPr b="0" i="0" lang="en-US" sz="3600" u="none" strike="noStrike">
                <a:solidFill>
                  <a:srgbClr val="000000"/>
                </a:solidFill>
                <a:latin typeface="Arial"/>
                <a:ea typeface="Arial"/>
                <a:cs typeface="Arial"/>
                <a:sym typeface="Arial"/>
              </a:rPr>
              <a:t>. Repeat the cycle for approximately 10 minutes; improve and compete against your own best time. </a:t>
            </a:r>
            <a:endParaRPr/>
          </a:p>
          <a:p>
            <a:pPr indent="0" lvl="0" marL="0" marR="0" rtl="0" algn="l">
              <a:spcBef>
                <a:spcPts val="2400"/>
              </a:spcBef>
              <a:spcAft>
                <a:spcPts val="0"/>
              </a:spcAft>
              <a:buNone/>
            </a:pPr>
            <a:r>
              <a:t/>
            </a:r>
            <a:endParaRPr sz="3000">
              <a:solidFill>
                <a:srgbClr val="0D0D0D"/>
              </a:solidFill>
              <a:latin typeface="Arial"/>
              <a:ea typeface="Arial"/>
              <a:cs typeface="Arial"/>
              <a:sym typeface="Arial"/>
            </a:endParaRPr>
          </a:p>
        </p:txBody>
      </p:sp>
      <p:pic>
        <p:nvPicPr>
          <p:cNvPr descr="Image of tennis ball (Provided by Unsplash)" id="204" name="Google Shape;204;p7"/>
          <p:cNvPicPr preferRelativeResize="0"/>
          <p:nvPr/>
        </p:nvPicPr>
        <p:blipFill rotWithShape="1">
          <a:blip r:embed="rId6">
            <a:alphaModFix/>
          </a:blip>
          <a:srcRect b="0" l="0" r="0" t="0"/>
          <a:stretch/>
        </p:blipFill>
        <p:spPr>
          <a:xfrm>
            <a:off x="15087600" y="7158118"/>
            <a:ext cx="2865462" cy="2885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8"/>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8"/>
          <p:cNvSpPr/>
          <p:nvPr/>
        </p:nvSpPr>
        <p:spPr>
          <a:xfrm flipH="1">
            <a:off x="-2708527" y="9639300"/>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212" name="Google Shape;212;p8"/>
          <p:cNvGrpSpPr/>
          <p:nvPr/>
        </p:nvGrpSpPr>
        <p:grpSpPr>
          <a:xfrm>
            <a:off x="-213326" y="884039"/>
            <a:ext cx="11512960" cy="1025708"/>
            <a:chOff x="0" y="-38100"/>
            <a:chExt cx="3032220" cy="270145"/>
          </a:xfrm>
        </p:grpSpPr>
        <p:sp>
          <p:nvSpPr>
            <p:cNvPr id="213" name="Google Shape;213;p8"/>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214" name="Google Shape;214;p8"/>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15" name="Google Shape;215;p8"/>
          <p:cNvGrpSpPr/>
          <p:nvPr/>
        </p:nvGrpSpPr>
        <p:grpSpPr>
          <a:xfrm>
            <a:off x="10859110" y="1028700"/>
            <a:ext cx="881047" cy="881047"/>
            <a:chOff x="0" y="0"/>
            <a:chExt cx="812800" cy="812800"/>
          </a:xfrm>
        </p:grpSpPr>
        <p:sp>
          <p:nvSpPr>
            <p:cNvPr id="216" name="Google Shape;216;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18" name="Google Shape;218;p8"/>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219" name="Google Shape;219;p8"/>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220" name="Google Shape;220;p8"/>
          <p:cNvSpPr txBox="1"/>
          <p:nvPr/>
        </p:nvSpPr>
        <p:spPr>
          <a:xfrm>
            <a:off x="1357107" y="1126640"/>
            <a:ext cx="9502003" cy="560923"/>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Today’s Manufacturing Careers</a:t>
            </a:r>
            <a:endParaRPr/>
          </a:p>
        </p:txBody>
      </p:sp>
      <p:sp>
        <p:nvSpPr>
          <p:cNvPr id="221" name="Google Shape;221;p8"/>
          <p:cNvSpPr txBox="1"/>
          <p:nvPr/>
        </p:nvSpPr>
        <p:spPr>
          <a:xfrm>
            <a:off x="0" y="0"/>
            <a:ext cx="30000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US" sz="1000">
                <a:solidFill>
                  <a:schemeClr val="dk1"/>
                </a:solidFill>
              </a:rPr>
              <a:t>Phase II.OACC.Fieth.Consulting.11.25</a:t>
            </a:r>
            <a:endParaRPr sz="1000">
              <a:solidFill>
                <a:schemeClr val="dk1"/>
              </a:solidFill>
            </a:endParaRPr>
          </a:p>
        </p:txBody>
      </p:sp>
      <p:sp>
        <p:nvSpPr>
          <p:cNvPr id="222" name="Google Shape;222;p8"/>
          <p:cNvSpPr txBox="1"/>
          <p:nvPr/>
        </p:nvSpPr>
        <p:spPr>
          <a:xfrm>
            <a:off x="2634075" y="8504300"/>
            <a:ext cx="3857100" cy="8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223" name="Google Shape;223;p8"/>
          <p:cNvSpPr txBox="1"/>
          <p:nvPr/>
        </p:nvSpPr>
        <p:spPr>
          <a:xfrm>
            <a:off x="3367850" y="3913475"/>
            <a:ext cx="1542900" cy="102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lt1"/>
                </a:solidFill>
                <a:latin typeface="Calibri"/>
                <a:ea typeface="Calibri"/>
                <a:cs typeface="Calibri"/>
                <a:sym typeface="Calibri"/>
              </a:rPr>
              <a:t>Assemblers and Fabricators</a:t>
            </a:r>
            <a:endParaRPr b="1" sz="3200">
              <a:solidFill>
                <a:schemeClr val="lt1"/>
              </a:solidFill>
              <a:latin typeface="Calibri"/>
              <a:ea typeface="Calibri"/>
              <a:cs typeface="Calibri"/>
              <a:sym typeface="Calibri"/>
            </a:endParaRPr>
          </a:p>
        </p:txBody>
      </p:sp>
      <p:pic>
        <p:nvPicPr>
          <p:cNvPr id="224" name="Google Shape;224;p8" title="Image for OACC - Ambassador Training.png"/>
          <p:cNvPicPr preferRelativeResize="0"/>
          <p:nvPr/>
        </p:nvPicPr>
        <p:blipFill>
          <a:blip r:embed="rId6">
            <a:alphaModFix/>
          </a:blip>
          <a:stretch>
            <a:fillRect/>
          </a:stretch>
        </p:blipFill>
        <p:spPr>
          <a:xfrm>
            <a:off x="733775" y="2165149"/>
            <a:ext cx="15879726" cy="72187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9"/>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9"/>
          <p:cNvSpPr/>
          <p:nvPr/>
        </p:nvSpPr>
        <p:spPr>
          <a:xfrm flipH="1">
            <a:off x="-2708527" y="9639300"/>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232" name="Google Shape;232;p9"/>
          <p:cNvGrpSpPr/>
          <p:nvPr/>
        </p:nvGrpSpPr>
        <p:grpSpPr>
          <a:xfrm>
            <a:off x="-213326" y="884039"/>
            <a:ext cx="11512960" cy="1025708"/>
            <a:chOff x="0" y="-38100"/>
            <a:chExt cx="3032220" cy="270145"/>
          </a:xfrm>
        </p:grpSpPr>
        <p:sp>
          <p:nvSpPr>
            <p:cNvPr id="233" name="Google Shape;233;p9"/>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234" name="Google Shape;234;p9"/>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35" name="Google Shape;235;p9"/>
          <p:cNvGrpSpPr/>
          <p:nvPr/>
        </p:nvGrpSpPr>
        <p:grpSpPr>
          <a:xfrm>
            <a:off x="10859110" y="1028700"/>
            <a:ext cx="881047" cy="881047"/>
            <a:chOff x="0" y="0"/>
            <a:chExt cx="812800" cy="812800"/>
          </a:xfrm>
        </p:grpSpPr>
        <p:sp>
          <p:nvSpPr>
            <p:cNvPr id="236" name="Google Shape;236;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38" name="Google Shape;238;p9"/>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239" name="Google Shape;239;p9"/>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240" name="Google Shape;240;p9"/>
          <p:cNvSpPr txBox="1"/>
          <p:nvPr/>
        </p:nvSpPr>
        <p:spPr>
          <a:xfrm>
            <a:off x="1357107" y="1126640"/>
            <a:ext cx="9502003" cy="560923"/>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Careers that Lead to a Better Life</a:t>
            </a:r>
            <a:endParaRPr/>
          </a:p>
        </p:txBody>
      </p:sp>
      <p:pic>
        <p:nvPicPr>
          <p:cNvPr descr="Image of family in living area of a home with a robotic vacuum in the foreground (Provided by Unsplash)" id="241" name="Google Shape;241;p9"/>
          <p:cNvPicPr preferRelativeResize="0"/>
          <p:nvPr/>
        </p:nvPicPr>
        <p:blipFill rotWithShape="1">
          <a:blip r:embed="rId6">
            <a:alphaModFix/>
          </a:blip>
          <a:srcRect b="0" l="0" r="0" t="0"/>
          <a:stretch/>
        </p:blipFill>
        <p:spPr>
          <a:xfrm>
            <a:off x="609600" y="2514372"/>
            <a:ext cx="8911411" cy="6683558"/>
          </a:xfrm>
          <a:prstGeom prst="rect">
            <a:avLst/>
          </a:prstGeom>
          <a:noFill/>
          <a:ln>
            <a:noFill/>
          </a:ln>
        </p:spPr>
      </p:pic>
      <p:sp>
        <p:nvSpPr>
          <p:cNvPr id="242" name="Google Shape;242;p9"/>
          <p:cNvSpPr txBox="1"/>
          <p:nvPr/>
        </p:nvSpPr>
        <p:spPr>
          <a:xfrm>
            <a:off x="9982200" y="2182794"/>
            <a:ext cx="7172909" cy="7571303"/>
          </a:xfrm>
          <a:prstGeom prst="rect">
            <a:avLst/>
          </a:prstGeom>
          <a:noFill/>
          <a:ln>
            <a:noFill/>
          </a:ln>
        </p:spPr>
        <p:txBody>
          <a:bodyPr anchorCtr="0" anchor="t" bIns="45700" lIns="91425" spcFirstLastPara="1" rIns="91425" wrap="square" tIns="45700">
            <a:spAutoFit/>
          </a:bodyPr>
          <a:lstStyle/>
          <a:p>
            <a:pPr indent="-342900" lvl="0" marL="38100" marR="0" rtl="0" algn="l">
              <a:spcBef>
                <a:spcPts val="0"/>
              </a:spcBef>
              <a:spcAft>
                <a:spcPts val="0"/>
              </a:spcAft>
              <a:buClr>
                <a:schemeClr val="dk1"/>
              </a:buClr>
              <a:buSzPts val="5400"/>
              <a:buFont typeface="Arial"/>
              <a:buChar char="•"/>
            </a:pPr>
            <a:r>
              <a:rPr b="1" i="0" lang="en-US" sz="5400" u="none" strike="noStrike">
                <a:solidFill>
                  <a:schemeClr val="dk1"/>
                </a:solidFill>
                <a:latin typeface="Calibri"/>
                <a:ea typeface="Calibri"/>
                <a:cs typeface="Calibri"/>
                <a:sym typeface="Calibri"/>
              </a:rPr>
              <a:t>High wages, stability, and growth opportunities.</a:t>
            </a:r>
            <a:endParaRPr/>
          </a:p>
          <a:p>
            <a:pPr indent="-342900" lvl="0" marL="38100" marR="0" rtl="0" algn="l">
              <a:spcBef>
                <a:spcPts val="0"/>
              </a:spcBef>
              <a:spcAft>
                <a:spcPts val="0"/>
              </a:spcAft>
              <a:buClr>
                <a:schemeClr val="dk1"/>
              </a:buClr>
              <a:buSzPts val="5400"/>
              <a:buFont typeface="Arial"/>
              <a:buChar char="•"/>
            </a:pPr>
            <a:r>
              <a:rPr b="1" i="0" lang="en-US" sz="5400" u="none" strike="noStrike">
                <a:solidFill>
                  <a:schemeClr val="dk1"/>
                </a:solidFill>
                <a:latin typeface="Calibri"/>
                <a:ea typeface="Calibri"/>
                <a:cs typeface="Calibri"/>
                <a:sym typeface="Calibri"/>
              </a:rPr>
              <a:t>Clean, high-tech, and sustainable environments.</a:t>
            </a:r>
            <a:endParaRPr/>
          </a:p>
          <a:p>
            <a:pPr indent="-342900" lvl="0" marL="38100" marR="0" rtl="0" algn="l">
              <a:spcBef>
                <a:spcPts val="0"/>
              </a:spcBef>
              <a:spcAft>
                <a:spcPts val="0"/>
              </a:spcAft>
              <a:buClr>
                <a:schemeClr val="dk1"/>
              </a:buClr>
              <a:buSzPts val="5400"/>
              <a:buFont typeface="Arial"/>
              <a:buChar char="•"/>
            </a:pPr>
            <a:r>
              <a:rPr b="1" i="0" lang="en-US" sz="5400" u="none" strike="noStrike">
                <a:solidFill>
                  <a:schemeClr val="dk1"/>
                </a:solidFill>
                <a:latin typeface="Calibri"/>
                <a:ea typeface="Calibri"/>
                <a:cs typeface="Calibri"/>
                <a:sym typeface="Calibri"/>
              </a:rPr>
              <a:t>Real-world impact - creating products that make life easier.</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